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42"/>
  </p:handoutMasterIdLst>
  <p:sldIdLst>
    <p:sldId id="256" r:id="rId3"/>
    <p:sldId id="649" r:id="rId5"/>
    <p:sldId id="607" r:id="rId6"/>
    <p:sldId id="747" r:id="rId7"/>
    <p:sldId id="489" r:id="rId8"/>
    <p:sldId id="679" r:id="rId9"/>
    <p:sldId id="335" r:id="rId10"/>
    <p:sldId id="678" r:id="rId11"/>
    <p:sldId id="653" r:id="rId12"/>
    <p:sldId id="654" r:id="rId13"/>
    <p:sldId id="655" r:id="rId14"/>
    <p:sldId id="782" r:id="rId15"/>
    <p:sldId id="651" r:id="rId16"/>
    <p:sldId id="657" r:id="rId17"/>
    <p:sldId id="732" r:id="rId18"/>
    <p:sldId id="736" r:id="rId19"/>
    <p:sldId id="652" r:id="rId20"/>
    <p:sldId id="706" r:id="rId21"/>
    <p:sldId id="733" r:id="rId22"/>
    <p:sldId id="739" r:id="rId23"/>
    <p:sldId id="658" r:id="rId24"/>
    <p:sldId id="734" r:id="rId25"/>
    <p:sldId id="709" r:id="rId26"/>
    <p:sldId id="707" r:id="rId27"/>
    <p:sldId id="735" r:id="rId28"/>
    <p:sldId id="738" r:id="rId29"/>
    <p:sldId id="659" r:id="rId30"/>
    <p:sldId id="712" r:id="rId31"/>
    <p:sldId id="740" r:id="rId32"/>
    <p:sldId id="369" r:id="rId33"/>
    <p:sldId id="565" r:id="rId34"/>
    <p:sldId id="741" r:id="rId35"/>
    <p:sldId id="742" r:id="rId36"/>
    <p:sldId id="745" r:id="rId37"/>
    <p:sldId id="341" r:id="rId38"/>
    <p:sldId id="748" r:id="rId39"/>
    <p:sldId id="746" r:id="rId40"/>
    <p:sldId id="370" r:id="rId41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AE58830-5E9B-F543-88AC-16816796E5E6}">
          <p14:sldIdLst>
            <p14:sldId id="256"/>
            <p14:sldId id="649"/>
            <p14:sldId id="607"/>
            <p14:sldId id="747"/>
            <p14:sldId id="489"/>
            <p14:sldId id="679"/>
            <p14:sldId id="335"/>
            <p14:sldId id="678"/>
            <p14:sldId id="653"/>
            <p14:sldId id="654"/>
            <p14:sldId id="655"/>
            <p14:sldId id="782"/>
            <p14:sldId id="651"/>
            <p14:sldId id="657"/>
            <p14:sldId id="732"/>
            <p14:sldId id="736"/>
            <p14:sldId id="652"/>
            <p14:sldId id="706"/>
            <p14:sldId id="733"/>
            <p14:sldId id="739"/>
            <p14:sldId id="658"/>
            <p14:sldId id="734"/>
            <p14:sldId id="709"/>
            <p14:sldId id="707"/>
            <p14:sldId id="735"/>
            <p14:sldId id="738"/>
            <p14:sldId id="659"/>
            <p14:sldId id="712"/>
          </p14:sldIdLst>
        </p14:section>
        <p14:section name="实验" id="{DDE0ADF9-383F-6F43-A357-29B9CE66D861}">
          <p14:sldIdLst>
            <p14:sldId id="740"/>
            <p14:sldId id="369"/>
            <p14:sldId id="565"/>
            <p14:sldId id="741"/>
            <p14:sldId id="742"/>
            <p14:sldId id="745"/>
            <p14:sldId id="341"/>
            <p14:sldId id="748"/>
            <p14:sldId id="746"/>
            <p14:sldId id="370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070B9"/>
    <a:srgbClr val="D0CECE"/>
    <a:srgbClr val="FF7F7F"/>
    <a:srgbClr val="0093C9"/>
    <a:srgbClr val="EE6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6" autoAdjust="0"/>
    <p:restoredTop sz="79230" autoAdjust="0"/>
  </p:normalViewPr>
  <p:slideViewPr>
    <p:cSldViewPr snapToGrid="0" snapToObjects="1">
      <p:cViewPr varScale="1">
        <p:scale>
          <a:sx n="89" d="100"/>
          <a:sy n="89" d="100"/>
        </p:scale>
        <p:origin x="856" y="56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30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E4969-F41E-D640-A298-1235BD612A5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9E83B-95BE-ED40-9990-276629BC7DC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62A7-98BB-7843-824D-A1220905688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加速器的这种限制激励我们在传统处理器和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加速器之间分割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计算，并通过避免在量化后在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加速器上执行对算术精度敏感的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计算来增强放大图像的感知质量。特别是，如图</a:t>
            </a:r>
            <a:r>
              <a:rPr lang="en-US" altLang="zh-CN">
                <a:sym typeface="+mn-ea"/>
              </a:rPr>
              <a:t>7</a:t>
            </a:r>
            <a:r>
              <a:rPr lang="zh-CN" altLang="en-US">
                <a:sym typeface="+mn-ea"/>
              </a:rPr>
              <a:t>所示，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模型中的不同层对算术精度的敏感性高度不同。这些结果验证了我们仍然可以在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加速器上执行大部分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计算，以最小化感知质量损失来加速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计算。</a:t>
            </a:r>
            <a:endParaRPr lang="zh-CN" altLang="en-US"/>
          </a:p>
          <a:p>
            <a:endParaRPr lang="zh-CN" altLang="en-US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0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请注意，</a:t>
            </a:r>
            <a:r>
              <a:rPr lang="en-US" altLang="zh-CN">
                <a:sym typeface="+mn-ea"/>
              </a:rPr>
              <a:t>FYE-SR</a:t>
            </a:r>
            <a:r>
              <a:rPr lang="zh-CN" altLang="en-US">
                <a:sym typeface="+mn-ea"/>
              </a:rPr>
              <a:t>通过层来分割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模型，因为更细粒度的分区（例如，张量级分割）无法从为融合</a:t>
            </a:r>
            <a:r>
              <a:rPr lang="en-US" altLang="zh-CN">
                <a:sym typeface="+mn-ea"/>
              </a:rPr>
              <a:t>NN</a:t>
            </a:r>
            <a:r>
              <a:rPr lang="zh-CN" altLang="en-US">
                <a:sym typeface="+mn-ea"/>
              </a:rPr>
              <a:t>操作（例如，一个完整的层）特别设计的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加速器的微架构中获益。</a:t>
            </a:r>
            <a:endParaRPr lang="zh-CN" altLang="en-US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请注意，</a:t>
            </a:r>
            <a:r>
              <a:rPr lang="en-US" altLang="zh-CN">
                <a:sym typeface="+mn-ea"/>
              </a:rPr>
              <a:t>FYE-SR</a:t>
            </a:r>
            <a:r>
              <a:rPr lang="zh-CN" altLang="en-US">
                <a:sym typeface="+mn-ea"/>
              </a:rPr>
              <a:t>通过层来分割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模型，因为更细粒度的分区（例如，张量级分割）无法从为融合</a:t>
            </a:r>
            <a:r>
              <a:rPr lang="en-US" altLang="zh-CN">
                <a:sym typeface="+mn-ea"/>
              </a:rPr>
              <a:t>NN</a:t>
            </a:r>
            <a:r>
              <a:rPr lang="zh-CN" altLang="en-US">
                <a:sym typeface="+mn-ea"/>
              </a:rPr>
              <a:t>操作（例如，一个完整的层）特别设计的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加速器的微架构中获益。</a:t>
            </a:r>
            <a:endParaRPr lang="zh-CN" altLang="en-US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输入和输出数据处理的开销，比如维度的转换。但是我们需要排除这种开销，因为我们要把这一层放到别的设备上。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为什么在模块</a:t>
            </a:r>
            <a:r>
              <a:rPr kumimoji="1" lang="en-US" altLang="zh-CN" dirty="0"/>
              <a:t>1</a:t>
            </a:r>
            <a:r>
              <a:rPr kumimoji="1" lang="zh-CN" altLang="en-US" dirty="0"/>
              <a:t>中添加的</a:t>
            </a:r>
            <a:r>
              <a:rPr kumimoji="1" lang="zh-CN" altLang="en-US" dirty="0"/>
              <a:t>虚拟层是</a:t>
            </a:r>
            <a:r>
              <a:rPr kumimoji="1" lang="zh-CN" altLang="en-US" dirty="0"/>
              <a:t>卷积层？</a:t>
            </a:r>
            <a:br>
              <a:rPr kumimoji="1" lang="zh-CN" altLang="en-US" dirty="0"/>
            </a:br>
            <a:r>
              <a:rPr lang="zh-CN" altLang="en-US"/>
              <a:t>虚拟层应该至少是几个卷积层的原因与深度学习框架（如</a:t>
            </a:r>
            <a:r>
              <a:rPr lang="en-US" altLang="zh-CN"/>
              <a:t>TFLite</a:t>
            </a:r>
            <a:r>
              <a:rPr lang="zh-CN" altLang="en-US"/>
              <a:t>）的计算图优化有关。在深度学习模型中，卷积层是重要的基础构件，它们负责提取输入数据的特征。深度学习框架在构建计算图时，会进行一些优化操作，以减少不必要的计算和内存占用。如果虚拟层过于简单，比如只是一个没有任何计算的占位符，那么在优化过程中，这些层可能会被视为无效操作而被框架自动从计算图中删除，因为它们不产生任何对最终输出有贡献的计算结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请注意，</a:t>
            </a:r>
            <a:r>
              <a:rPr lang="en-US" altLang="zh-CN">
                <a:sym typeface="+mn-ea"/>
              </a:rPr>
              <a:t>FYE-SR</a:t>
            </a:r>
            <a:r>
              <a:rPr lang="zh-CN" altLang="en-US">
                <a:sym typeface="+mn-ea"/>
              </a:rPr>
              <a:t>通过层来分割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模型，因为更细粒度的分区（例如，张量级分割）无法从为融合</a:t>
            </a:r>
            <a:r>
              <a:rPr lang="en-US" altLang="zh-CN">
                <a:sym typeface="+mn-ea"/>
              </a:rPr>
              <a:t>NN</a:t>
            </a:r>
            <a:r>
              <a:rPr lang="zh-CN" altLang="en-US">
                <a:sym typeface="+mn-ea"/>
              </a:rPr>
              <a:t>操作（例如，一个完整的层）特别设计的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加速器的微架构中获益。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张量级分割的切换时延更大？</a:t>
            </a:r>
            <a:endParaRPr lang="zh-CN" altLang="en-US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匹兹堡大学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FYE-SR</a:t>
            </a:r>
            <a:r>
              <a:rPr lang="zh-CN" altLang="en-US">
                <a:sym typeface="+mn-ea"/>
              </a:rPr>
              <a:t>通过迭代学习过程决定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模型的最优分割</a:t>
            </a:r>
            <a:r>
              <a:rPr lang="en-US" altLang="zh-CN">
                <a:sym typeface="+mn-ea"/>
              </a:rPr>
              <a:t>:</a:t>
            </a:r>
            <a:endParaRPr lang="zh-CN" altLang="en-US"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Model Split Learner</a:t>
            </a:r>
            <a:r>
              <a:rPr lang="zh-CN" altLang="en-US">
                <a:sym typeface="+mn-ea"/>
              </a:rPr>
              <a:t>创建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模型的两个副本，即量化和未量化的，并灵活地改变数据流进入每个副本的</a:t>
            </a:r>
            <a:r>
              <a:rPr lang="zh-CN" altLang="en-US">
                <a:sym typeface="+mn-ea"/>
              </a:rPr>
              <a:t>哪一层，以模拟不同的分割选项。</a:t>
            </a:r>
            <a:r>
              <a:rPr lang="en-US" altLang="zh-CN">
                <a:sym typeface="+mn-ea"/>
              </a:rPr>
              <a:t>αi = 1</a:t>
            </a:r>
            <a:r>
              <a:rPr lang="zh-CN" altLang="en-US">
                <a:sym typeface="+mn-ea"/>
              </a:rPr>
              <a:t>表示层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加速器（例如</a:t>
            </a:r>
            <a:r>
              <a:rPr lang="en-US" altLang="zh-CN">
                <a:sym typeface="+mn-ea"/>
              </a:rPr>
              <a:t>NPU</a:t>
            </a:r>
            <a:r>
              <a:rPr lang="zh-CN" altLang="en-US">
                <a:sym typeface="+mn-ea"/>
              </a:rPr>
              <a:t>）上执行，</a:t>
            </a:r>
            <a:r>
              <a:rPr lang="en-US" altLang="zh-CN">
                <a:sym typeface="+mn-ea"/>
              </a:rPr>
              <a:t>αi = 0</a:t>
            </a:r>
            <a:r>
              <a:rPr lang="zh-CN" altLang="en-US">
                <a:sym typeface="+mn-ea"/>
              </a:rPr>
              <a:t>表示在其他处理器上执行。</a:t>
            </a:r>
            <a:endParaRPr lang="zh-CN" altLang="en-US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FYE-SR</a:t>
            </a: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）不同</a:t>
            </a:r>
            <a:r>
              <a:rPr lang="en-US" altLang="zh-CN">
                <a:sym typeface="+mn-ea"/>
              </a:rPr>
              <a:t>NN</a:t>
            </a:r>
            <a:r>
              <a:rPr lang="zh-CN" altLang="en-US">
                <a:sym typeface="+mn-ea"/>
              </a:rPr>
              <a:t>层的计算时间分析和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）包含</a:t>
            </a:r>
            <a:r>
              <a:rPr lang="en-US" altLang="zh-CN">
                <a:sym typeface="+mn-ea"/>
              </a:rPr>
              <a:t>LR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HR</a:t>
            </a:r>
            <a:r>
              <a:rPr lang="zh-CN" altLang="en-US">
                <a:sym typeface="+mn-ea"/>
              </a:rPr>
              <a:t>图像对的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图像数据集作为训练数据来学习这些</a:t>
            </a:r>
            <a:r>
              <a:rPr lang="en-US" altLang="zh-CN">
                <a:sym typeface="+mn-ea"/>
              </a:rPr>
              <a:t>α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为了在训练中应用基于梯度的优化器（例如</a:t>
            </a:r>
            <a:r>
              <a:rPr lang="en-US" altLang="zh-CN">
                <a:sym typeface="+mn-ea"/>
              </a:rPr>
              <a:t>SGD[2]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Adam[29]</a:t>
            </a:r>
            <a:r>
              <a:rPr lang="zh-CN" altLang="en-US">
                <a:sym typeface="+mn-ea"/>
              </a:rPr>
              <a:t>），我们用</a:t>
            </a:r>
            <a:r>
              <a:rPr lang="en-US" altLang="zh-CN">
                <a:sym typeface="+mn-ea"/>
              </a:rPr>
              <a:t>α</a:t>
            </a:r>
            <a:r>
              <a:rPr lang="zh-CN" altLang="en-US">
                <a:sym typeface="+mn-ea"/>
              </a:rPr>
              <a:t>的连续表示建模了关于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）的</a:t>
            </a:r>
            <a:r>
              <a:rPr lang="zh-CN" altLang="en-US">
                <a:sym typeface="+mn-ea"/>
              </a:rPr>
              <a:t>端到端时间损失函数；</a:t>
            </a:r>
            <a:endParaRPr lang="zh-CN" altLang="en-US"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为了</a:t>
            </a:r>
            <a:r>
              <a:rPr lang="zh-CN" altLang="en-US">
                <a:sym typeface="+mn-ea"/>
              </a:rPr>
              <a:t>最大化超分图像的感知质量，我们用</a:t>
            </a:r>
            <a:r>
              <a:rPr lang="en-US" altLang="zh-CN">
                <a:sym typeface="+mn-ea"/>
              </a:rPr>
              <a:t>Lstruct + Lpercept</a:t>
            </a:r>
            <a:r>
              <a:rPr lang="zh-CN" altLang="en-US">
                <a:sym typeface="+mn-ea"/>
              </a:rPr>
              <a:t>（涉及感知指标和结构指标）建模了关于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）的</a:t>
            </a:r>
            <a:r>
              <a:rPr lang="zh-CN" altLang="en-US">
                <a:sym typeface="+mn-ea"/>
              </a:rPr>
              <a:t>图像质量损失函数</a:t>
            </a:r>
            <a:r>
              <a:rPr lang="en-US" altLang="zh-CN">
                <a:sym typeface="+mn-ea"/>
              </a:rPr>
              <a:t>.</a:t>
            </a:r>
            <a:endParaRPr kumimoji="1" lang="en-US" altLang="zh-CN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请注意，</a:t>
            </a:r>
            <a:r>
              <a:rPr lang="en-US" altLang="zh-CN">
                <a:sym typeface="+mn-ea"/>
              </a:rPr>
              <a:t>FYE-SR</a:t>
            </a:r>
            <a:r>
              <a:rPr lang="zh-CN" altLang="en-US">
                <a:sym typeface="+mn-ea"/>
              </a:rPr>
              <a:t>通过层来分割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模型，因为更细粒度的分区（例如，张量级分割）无法从为融合</a:t>
            </a:r>
            <a:r>
              <a:rPr lang="en-US" altLang="zh-CN">
                <a:sym typeface="+mn-ea"/>
              </a:rPr>
              <a:t>NN</a:t>
            </a:r>
            <a:r>
              <a:rPr lang="zh-CN" altLang="en-US">
                <a:sym typeface="+mn-ea"/>
              </a:rPr>
              <a:t>操作（例如，一个完整的层）特别设计的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加速器的微架构中获益。</a:t>
            </a:r>
            <a:endParaRPr lang="zh-CN" altLang="en-US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0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0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当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baseline="-25000"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增加时，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FYE-SR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能够自适应地调整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模型的分割，在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GPU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上执行更多的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计算（因为时间越宽松，我越想要更高质量的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图像）</a:t>
            </a:r>
            <a:endParaRPr kumimoji="1" lang="en-US" altLang="zh-CN" sz="12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0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0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Game Rendering on iPhone</a:t>
            </a:r>
            <a:endParaRPr lang="en-US" altLang="zh-CN"/>
          </a:p>
          <a:p>
            <a:r>
              <a:rPr lang="en-US" altLang="zh-CN">
                <a:sym typeface="+mn-ea"/>
              </a:rPr>
              <a:t>Surveillance Video on </a:t>
            </a:r>
            <a:r>
              <a:rPr lang="en-US" altLang="zh-CN">
                <a:sym typeface="+mn-ea"/>
              </a:rPr>
              <a:t>Camera</a:t>
            </a:r>
            <a:endParaRPr lang="en-US" altLang="zh-CN"/>
          </a:p>
          <a:p>
            <a:r>
              <a:rPr lang="en-US" altLang="zh-CN">
                <a:sym typeface="+mn-ea"/>
              </a:rPr>
              <a:t>Video Streaming on Tablets</a:t>
            </a:r>
            <a:endParaRPr lang="en-US" altLang="zh-CN"/>
          </a:p>
          <a:p>
            <a:r>
              <a:rPr lang="en-US" altLang="zh-CN">
                <a:sym typeface="+mn-ea"/>
              </a:rPr>
              <a:t>Augmented Reality and Virtual Reality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设计轻量化超分辨率模型：通过模型压缩、剪枝、量化等方法，减少模型的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计算量；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基于异构处理器的高效神经网络计算：</a:t>
            </a:r>
            <a:r>
              <a:rPr lang="zh-CN" altLang="en-US">
                <a:sym typeface="+mn-ea"/>
              </a:rPr>
              <a:t>切分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模型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整张图片为神经网络子结构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图像块，加快了神经网络推理</a:t>
            </a:r>
            <a:r>
              <a:rPr lang="en-US">
                <a:sym typeface="+mn-ea"/>
              </a:rPr>
              <a:t>/</a:t>
            </a:r>
            <a:r>
              <a:rPr lang="zh-CN" altLang="en-US">
                <a:sym typeface="+mn-ea"/>
              </a:rPr>
              <a:t>训练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的速度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0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7718-CD55-8442-A98A-4AB47C5338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894C5-38E1-E44E-AF00-F571FF6E3C8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5397-C8F7-0E48-AE3F-CE930279AC78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F7E1-3471-8D48-B307-1B52AA723F1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7E608-75E2-EA4E-B00C-65557051005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9448800" y="6492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003F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defRPr>
            </a:lvl1pPr>
          </a:lstStyle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885714"/>
          </a:xfrm>
          <a:prstGeom prst="rect">
            <a:avLst/>
          </a:prstGeom>
          <a:solidFill>
            <a:srgbClr val="003F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55600" y="1164773"/>
            <a:ext cx="11455400" cy="5092312"/>
          </a:xfrm>
          <a:prstGeom prst="rect">
            <a:avLst/>
          </a:prstGeom>
        </p:spPr>
        <p:txBody>
          <a:bodyPr/>
          <a:lstStyle>
            <a:lvl1pPr>
              <a:defRPr sz="2600" b="1" i="0" baseline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defRPr>
            </a:lvl1pPr>
            <a:lvl2pPr>
              <a:defRPr sz="2400" b="0" i="0" baseline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defRPr>
            </a:lvl2pPr>
            <a:lvl3pPr>
              <a:defRPr sz="2400" b="0" i="0" baseline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defRPr>
            </a:lvl3pPr>
            <a:lvl4pPr>
              <a:defRPr sz="2400" b="0" i="0" baseline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defRPr>
            </a:lvl4pPr>
            <a:lvl5pPr>
              <a:defRPr sz="2400" b="0" i="0" baseline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1" t="57373" b="20356"/>
          <a:stretch>
            <a:fillRect/>
          </a:stretch>
        </p:blipFill>
        <p:spPr>
          <a:xfrm>
            <a:off x="9255451" y="17959"/>
            <a:ext cx="2911149" cy="799648"/>
          </a:xfrm>
          <a:prstGeom prst="rect">
            <a:avLst/>
          </a:prstGeom>
        </p:spPr>
      </p:pic>
      <p:cxnSp>
        <p:nvCxnSpPr>
          <p:cNvPr id="4" name="直线连接符 3"/>
          <p:cNvCxnSpPr/>
          <p:nvPr userDrawn="1"/>
        </p:nvCxnSpPr>
        <p:spPr>
          <a:xfrm>
            <a:off x="0" y="6487620"/>
            <a:ext cx="12192000" cy="4703"/>
          </a:xfrm>
          <a:prstGeom prst="line">
            <a:avLst/>
          </a:prstGeom>
          <a:ln w="19050">
            <a:solidFill>
              <a:srgbClr val="003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355600" y="18511"/>
            <a:ext cx="11455400" cy="909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4A89-6C0D-8B46-A098-CA93B5BCB60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149C-3429-F942-B244-7F6E681DABC6}" type="datetime1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/17</a:t>
            </a: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0D63-2207-C848-9014-F412EC03BF9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F8C-1DFF-4D41-91EC-017EFC60A6EA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2DED7-4118-E246-870B-E431816F2D29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97495" y="6356349"/>
            <a:ext cx="1042595" cy="365125"/>
          </a:xfrm>
        </p:spPr>
        <p:txBody>
          <a:bodyPr/>
          <a:lstStyle/>
          <a:p>
            <a:r>
              <a:rPr lang="en-US"/>
              <a:t>/ 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659-C87B-9643-9A34-528B0D41481D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BEDB-4EF5-104F-9942-EA6491B4128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6149C-3429-F942-B244-7F6E681DABC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839C7-9A20-D34F-B538-98C4FE15FA5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2" Type="http://schemas.openxmlformats.org/officeDocument/2006/relationships/image" Target="../media/image26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34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.xml"/><Relationship Id="rId4" Type="http://schemas.openxmlformats.org/officeDocument/2006/relationships/image" Target="../media/image26.png"/><Relationship Id="rId3" Type="http://schemas.openxmlformats.org/officeDocument/2006/relationships/tags" Target="../tags/tag25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29.png"/><Relationship Id="rId1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13.png"/><Relationship Id="rId7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tags" Target="../tags/tag3.xml"/><Relationship Id="rId4" Type="http://schemas.openxmlformats.org/officeDocument/2006/relationships/image" Target="../media/image11.png"/><Relationship Id="rId3" Type="http://schemas.openxmlformats.org/officeDocument/2006/relationships/tags" Target="../tags/tag2.xml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image" Target="../media/image14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image" Target="../media/image23.png"/><Relationship Id="rId4" Type="http://schemas.openxmlformats.org/officeDocument/2006/relationships/tags" Target="../tags/tag10.xml"/><Relationship Id="rId3" Type="http://schemas.openxmlformats.org/officeDocument/2006/relationships/image" Target="../media/image22.png"/><Relationship Id="rId22" Type="http://schemas.openxmlformats.org/officeDocument/2006/relationships/notesSlide" Target="../notesSlides/notesSlide9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22.xml"/><Relationship Id="rId2" Type="http://schemas.openxmlformats.org/officeDocument/2006/relationships/image" Target="../media/image21.png"/><Relationship Id="rId19" Type="http://schemas.openxmlformats.org/officeDocument/2006/relationships/image" Target="../media/image26.png"/><Relationship Id="rId18" Type="http://schemas.openxmlformats.org/officeDocument/2006/relationships/image" Target="../media/image25.png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3855" y="1576582"/>
            <a:ext cx="12192000" cy="15010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3854" y="1556438"/>
            <a:ext cx="12192000" cy="1510380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+mn-lt"/>
              </a:rPr>
              <a:t>Perceptual-Centric Image Super-Resolution using Heterogeneous Processors on Mobile Devices</a:t>
            </a:r>
            <a:endParaRPr lang="en-US" altLang="zh-CN"/>
          </a:p>
        </p:txBody>
      </p:sp>
      <p:pic>
        <p:nvPicPr>
          <p:cNvPr id="1026" name="Picture 2" descr="Southeast University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7" y="147830"/>
            <a:ext cx="965206" cy="95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副标题 6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3326765"/>
            <a:ext cx="9144000" cy="516255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MobiCom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2024</a:t>
            </a:r>
            <a:endParaRPr lang="en-US" altLang="zh-CN" sz="2800" b="1" dirty="0"/>
          </a:p>
          <a:p>
            <a:endParaRPr lang="en-US" altLang="zh-CN" sz="28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4050030" y="5328920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ea typeface="+mj-ea"/>
                <a:cs typeface="+mj-cs"/>
              </a:rPr>
              <a:t>汇报人：刘天恩</a:t>
            </a:r>
            <a:endParaRPr lang="en-US" altLang="zh-CN" sz="2800" b="1" dirty="0" err="1">
              <a:ea typeface="+mj-ea"/>
              <a:cs typeface="+mj-cs"/>
            </a:endParaRPr>
          </a:p>
          <a:p>
            <a:pPr algn="ctr"/>
            <a:r>
              <a:rPr lang="en-US" altLang="zh-CN" sz="2800" b="1" dirty="0" err="1">
                <a:ea typeface="+mj-ea"/>
                <a:cs typeface="+mj-cs"/>
              </a:rPr>
              <a:t>2024年12月27日</a:t>
            </a:r>
            <a:endParaRPr lang="en-US" altLang="zh-CN" sz="2800" b="1" dirty="0" err="1"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49250" y="3843020"/>
            <a:ext cx="3531870" cy="645160"/>
          </a:xfrm>
          <a:prstGeom prst="rect">
            <a:avLst/>
          </a:prstGeom>
        </p:spPr>
        <p:txBody>
          <a:bodyPr vert="horz" wrap="square" lIns="91440" tIns="45720" rIns="91440" bIns="45720" rtlCol="0"/>
          <a:lstStyle/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Kai Huang</a:t>
            </a:r>
            <a:endParaRPr lang="en-US" altLang="zh-CN" b="1" dirty="0">
              <a:sym typeface="+mn-ea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University of Pittsburgh</a:t>
            </a:r>
            <a:endParaRPr lang="en-US" altLang="zh-CN" b="1" dirty="0">
              <a:sym typeface="+mn-ea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USA</a:t>
            </a:r>
            <a:endParaRPr lang="en-US" altLang="zh-CN" b="1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48280" y="3843020"/>
            <a:ext cx="3531870" cy="6451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Xiangyu Yin</a:t>
            </a:r>
            <a:endParaRPr lang="en-US" altLang="zh-CN" b="1" dirty="0">
              <a:sym typeface="+mn-ea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University of Pittsburgh</a:t>
            </a:r>
            <a:endParaRPr lang="en-US" altLang="zh-CN" b="1" dirty="0">
              <a:sym typeface="+mn-ea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USA</a:t>
            </a:r>
            <a:endParaRPr lang="en-US" altLang="zh-CN" b="1" dirty="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5810" y="3843020"/>
            <a:ext cx="3531870" cy="645160"/>
          </a:xfrm>
          <a:prstGeom prst="rect">
            <a:avLst/>
          </a:prstGeom>
        </p:spPr>
        <p:txBody>
          <a:bodyPr vert="horz" wrap="square" lIns="91440" tIns="45720" rIns="91440" bIns="45720" rtlCol="0"/>
          <a:lstStyle/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Tao Gu</a:t>
            </a:r>
            <a:endParaRPr lang="en-US" altLang="zh-CN" b="1" dirty="0">
              <a:sym typeface="+mn-ea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Macquarie University</a:t>
            </a:r>
            <a:endParaRPr lang="en-US" altLang="zh-CN" b="1" dirty="0">
              <a:sym typeface="+mn-ea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Australia</a:t>
            </a:r>
            <a:endParaRPr lang="en-US" altLang="zh-CN" b="1" dirty="0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43340" y="3843020"/>
            <a:ext cx="3531870" cy="645160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Wei Gao</a:t>
            </a:r>
            <a:endParaRPr lang="en-US" altLang="zh-CN" b="1" dirty="0">
              <a:sym typeface="+mn-ea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University of Pittsburgh</a:t>
            </a:r>
            <a:endParaRPr lang="en-US" altLang="zh-CN" b="1" dirty="0">
              <a:sym typeface="+mn-ea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sym typeface="+mn-ea"/>
              </a:rPr>
              <a:t>USA</a:t>
            </a:r>
            <a:endParaRPr lang="en-US" altLang="zh-CN" b="1" dirty="0"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Motivation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635" y="1501140"/>
            <a:ext cx="70548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 metrics: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PSNR(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better):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比较失真图像与原始图像相似程度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SSIM(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better):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考虑图像的亮度、对比度和结构信息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Perceptual metrics: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LPIPS(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↓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better):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比较高级特征差异，如纹理、形状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PIQE(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↓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better):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比较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图像的块状结构和噪声特征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b="23510"/>
          <a:stretch>
            <a:fillRect/>
          </a:stretch>
        </p:blipFill>
        <p:spPr>
          <a:xfrm>
            <a:off x="355600" y="3836670"/>
            <a:ext cx="6497955" cy="24244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5" y="927735"/>
            <a:ext cx="121818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超分辨率模型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产生的超分图像质量可以通过不同的指标进行评估，不同的指标评估了不同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方面的图像质量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81265" y="4380865"/>
            <a:ext cx="334391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相同的图像失真可能导致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PIQE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PSNR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质量评分之间的巨大差异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7013258" y="2199005"/>
            <a:ext cx="869315" cy="4330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013258" y="3056890"/>
            <a:ext cx="869315" cy="4330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364220" y="2925445"/>
            <a:ext cx="29470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ym typeface="+mn-ea"/>
              </a:rPr>
              <a:t>人眼对图像质量的感知</a:t>
            </a:r>
            <a:endParaRPr lang="zh-CN" altLang="en-US" sz="2000">
              <a:sym typeface="+mn-ea"/>
            </a:endParaRPr>
          </a:p>
          <a:p>
            <a:pPr algn="ctr"/>
            <a:r>
              <a:rPr lang="zh-CN" altLang="en-US" sz="2000">
                <a:sym typeface="+mn-ea"/>
              </a:rPr>
              <a:t>（较少</a:t>
            </a:r>
            <a:r>
              <a:rPr lang="zh-CN" altLang="en-US" sz="2000">
                <a:sym typeface="+mn-ea"/>
              </a:rPr>
              <a:t>研究）</a:t>
            </a:r>
            <a:endParaRPr lang="zh-CN" altLang="en-US" sz="2000">
              <a:sym typeface="+mn-ea"/>
            </a:endParaRPr>
          </a:p>
          <a:p>
            <a:pPr algn="ctr"/>
            <a:r>
              <a:rPr lang="zh-CN" altLang="en-US" sz="2000" b="1">
                <a:solidFill>
                  <a:srgbClr val="FF0000"/>
                </a:solidFill>
                <a:sym typeface="+mn-ea"/>
              </a:rPr>
              <a:t>更能反应图片的质量</a:t>
            </a:r>
            <a:endParaRPr lang="zh-CN" altLang="en-US" sz="20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17205" y="1833880"/>
            <a:ext cx="34410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基于图像的结构信息来衡量图像之间的相似度</a:t>
            </a:r>
            <a:endParaRPr lang="zh-CN" altLang="en-US" sz="2000"/>
          </a:p>
          <a:p>
            <a:pPr algn="ctr"/>
            <a:r>
              <a:rPr lang="zh-CN" altLang="en-US" sz="2000"/>
              <a:t>（</a:t>
            </a:r>
            <a:r>
              <a:rPr lang="zh-CN" altLang="en-US" sz="2000"/>
              <a:t>较多研究）</a:t>
            </a:r>
            <a:endParaRPr lang="zh-CN" altLang="en-US" sz="2000"/>
          </a:p>
        </p:txBody>
      </p:sp>
      <p:sp>
        <p:nvSpPr>
          <p:cNvPr id="25" name="圆角矩形 24"/>
          <p:cNvSpPr/>
          <p:nvPr/>
        </p:nvSpPr>
        <p:spPr>
          <a:xfrm>
            <a:off x="285115" y="5668010"/>
            <a:ext cx="11525885" cy="920750"/>
          </a:xfrm>
          <a:prstGeom prst="roundRect">
            <a:avLst>
              <a:gd name="adj" fmla="val 41224"/>
            </a:avLst>
          </a:prstGeom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/>
              <a:t>Opportunity2:  </a:t>
            </a:r>
            <a:r>
              <a:rPr lang="zh-CN" altLang="en-US" sz="2800" b="1"/>
              <a:t>需要一个</a:t>
            </a:r>
            <a:r>
              <a:rPr lang="en-US" altLang="zh-CN" sz="2800" b="1"/>
              <a:t>Perceptual-Centric </a:t>
            </a:r>
            <a:r>
              <a:rPr lang="zh-CN" altLang="en-US" sz="2800" b="1"/>
              <a:t>的综合指标来评估</a:t>
            </a:r>
            <a:r>
              <a:rPr lang="zh-CN" altLang="en-US" sz="2800" b="1"/>
              <a:t>质量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Motivation</a:t>
            </a:r>
            <a:endParaRPr lang="en-US" altLang="zh-CN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b="37977"/>
          <a:stretch>
            <a:fillRect/>
          </a:stretch>
        </p:blipFill>
        <p:spPr>
          <a:xfrm>
            <a:off x="946785" y="3919855"/>
            <a:ext cx="6751320" cy="19138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5" y="927735"/>
            <a:ext cx="1218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400" b="1">
                <a:sym typeface="+mn-ea"/>
              </a:rPr>
              <a:t>模型中不同层对</a:t>
            </a:r>
            <a:r>
              <a:rPr lang="zh-CN" altLang="en-US" sz="2400" b="1">
                <a:sym typeface="+mn-ea"/>
              </a:rPr>
              <a:t>量化精度的敏感性不同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46785" y="5833745"/>
            <a:ext cx="1930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量化前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多个连续层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91180" y="5833745"/>
            <a:ext cx="2273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量化中间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多个连续层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0065" y="5833745"/>
            <a:ext cx="1930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量化后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多个连续层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91525" y="4538345"/>
            <a:ext cx="29565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量化后三个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blocks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是图片质量损失最少的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rcRect b="26904"/>
          <a:stretch>
            <a:fillRect/>
          </a:stretch>
        </p:blipFill>
        <p:spPr>
          <a:xfrm>
            <a:off x="946785" y="1459230"/>
            <a:ext cx="6751320" cy="18637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923020" y="2362835"/>
            <a:ext cx="1482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图像质量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任意多边形 27"/>
          <p:cNvSpPr/>
          <p:nvPr>
            <p:custDataLst>
              <p:tags r:id="rId3"/>
            </p:custDataLst>
          </p:nvPr>
        </p:nvSpPr>
        <p:spPr>
          <a:xfrm>
            <a:off x="9685655" y="2362835"/>
            <a:ext cx="719455" cy="609600"/>
          </a:xfrm>
          <a:custGeom>
            <a:avLst/>
            <a:gdLst>
              <a:gd name="connisteX0" fmla="*/ 0 w 719455"/>
              <a:gd name="connsiteY0" fmla="*/ 609600 h 609600"/>
              <a:gd name="connisteX1" fmla="*/ 440055 w 719455"/>
              <a:gd name="connsiteY1" fmla="*/ 398145 h 609600"/>
              <a:gd name="connisteX2" fmla="*/ 719455 w 719455"/>
              <a:gd name="connsiteY2" fmla="*/ 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19455" h="609600">
                <a:moveTo>
                  <a:pt x="0" y="609600"/>
                </a:moveTo>
                <a:cubicBezTo>
                  <a:pt x="82550" y="575310"/>
                  <a:pt x="295910" y="520065"/>
                  <a:pt x="440055" y="398145"/>
                </a:cubicBezTo>
                <a:cubicBezTo>
                  <a:pt x="584200" y="276225"/>
                  <a:pt x="672465" y="75565"/>
                  <a:pt x="719455" y="0"/>
                </a:cubicBezTo>
              </a:path>
            </a:pathLst>
          </a:custGeom>
          <a:noFill/>
          <a:ln w="31750">
            <a:solidFill>
              <a:srgbClr val="C00000"/>
            </a:solidFill>
            <a:headEnd type="triangl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946785" y="2761615"/>
            <a:ext cx="4631055" cy="1158240"/>
          </a:xfrm>
          <a:prstGeom prst="line">
            <a:avLst/>
          </a:prstGeom>
          <a:ln w="31750" cap="rnd">
            <a:solidFill>
              <a:schemeClr val="accent1"/>
            </a:solidFill>
            <a:prstDash val="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530465" y="2666365"/>
            <a:ext cx="167640" cy="1253490"/>
          </a:xfrm>
          <a:prstGeom prst="line">
            <a:avLst/>
          </a:prstGeom>
          <a:ln w="31750" cap="rnd">
            <a:solidFill>
              <a:schemeClr val="accent1"/>
            </a:solidFill>
            <a:prstDash val="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923020" y="1661795"/>
            <a:ext cx="17189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PIQE(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↓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better)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85115" y="5668010"/>
            <a:ext cx="11525885" cy="920750"/>
          </a:xfrm>
          <a:prstGeom prst="roundRect">
            <a:avLst>
              <a:gd name="adj" fmla="val 41224"/>
            </a:avLst>
          </a:prstGeom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/>
              <a:t>Opportunity3:  </a:t>
            </a:r>
            <a:r>
              <a:rPr lang="zh-CN" altLang="en-US" sz="2800" b="1"/>
              <a:t>对不同的层采用不同的量化精度，</a:t>
            </a:r>
            <a:r>
              <a:rPr lang="en-US" altLang="zh-CN" sz="2800" b="1"/>
              <a:t>tradeoff</a:t>
            </a:r>
            <a:r>
              <a:rPr lang="zh-CN" altLang="en-US" sz="2800" b="1"/>
              <a:t>效率和</a:t>
            </a:r>
            <a:r>
              <a:rPr lang="zh-CN" altLang="en-US" sz="2800" b="1"/>
              <a:t>质量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</a:t>
            </a:r>
            <a:endParaRPr kumimoji="1" lang="zh-CN" altLang="en-US" b="1" dirty="0"/>
          </a:p>
        </p:txBody>
      </p:sp>
      <p:sp>
        <p:nvSpPr>
          <p:cNvPr id="1048600" name="矩形 1"/>
          <p:cNvSpPr/>
          <p:nvPr/>
        </p:nvSpPr>
        <p:spPr>
          <a:xfrm>
            <a:off x="0" y="6483350"/>
            <a:ext cx="12192000" cy="374650"/>
          </a:xfrm>
          <a:prstGeom prst="rect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4"/>
          <p:cNvSpPr/>
          <p:nvPr/>
        </p:nvSpPr>
        <p:spPr>
          <a:xfrm>
            <a:off x="4064694" y="1228933"/>
            <a:ext cx="3353344" cy="439991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en-US" altLang="zh-CN" sz="4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Evaluation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Design objectives</a:t>
            </a:r>
            <a:endParaRPr lang="en-US" altLang="zh-CN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65642" t="42388" r="631" b="12961"/>
          <a:stretch>
            <a:fillRect/>
          </a:stretch>
        </p:blipFill>
        <p:spPr>
          <a:xfrm>
            <a:off x="9537065" y="1169035"/>
            <a:ext cx="2535555" cy="2204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4335780"/>
            <a:ext cx="12072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设计目标：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同时最小化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超分模型的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端到端延迟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切换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并最大化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超分图像的感知质量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-3439" r="5914"/>
          <a:stretch>
            <a:fillRect/>
          </a:stretch>
        </p:blipFill>
        <p:spPr>
          <a:xfrm>
            <a:off x="1245870" y="5270500"/>
            <a:ext cx="2475230" cy="4965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2479"/>
          <a:stretch>
            <a:fillRect/>
          </a:stretch>
        </p:blipFill>
        <p:spPr>
          <a:xfrm>
            <a:off x="6567170" y="4341495"/>
            <a:ext cx="713740" cy="363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360" y="4335780"/>
            <a:ext cx="663575" cy="398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160" y="5270500"/>
            <a:ext cx="4408805" cy="495935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4115435" y="5407660"/>
            <a:ext cx="931545" cy="23876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919855" y="5646420"/>
            <a:ext cx="132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ϵ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约束方法简化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115435" y="1235710"/>
            <a:ext cx="2181600" cy="1915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1675" y="1236385"/>
            <a:ext cx="2183130" cy="1914525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8"/>
          <a:stretch>
            <a:fillRect/>
          </a:stretch>
        </p:blipFill>
        <p:spPr>
          <a:xfrm>
            <a:off x="6297295" y="1235710"/>
            <a:ext cx="2181600" cy="19152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27175" y="4734560"/>
            <a:ext cx="5874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表示传统处理器和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加速器之间的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计算分割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rcRect l="5094" t="7829" r="4906" b="50000"/>
          <a:stretch>
            <a:fillRect/>
          </a:stretch>
        </p:blipFill>
        <p:spPr>
          <a:xfrm>
            <a:off x="71755" y="1581150"/>
            <a:ext cx="1581150" cy="7854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rcRect l="5170" t="54235" r="12755" b="7865"/>
          <a:stretch>
            <a:fillRect/>
          </a:stretch>
        </p:blipFill>
        <p:spPr>
          <a:xfrm>
            <a:off x="73660" y="2411095"/>
            <a:ext cx="1579245" cy="7740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183765" y="3207385"/>
            <a:ext cx="15906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低效率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高质量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81195" y="3215640"/>
            <a:ext cx="15906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高效率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低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质量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42735" y="3223895"/>
            <a:ext cx="15906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高效率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低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质量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8726170" y="1981835"/>
            <a:ext cx="722630" cy="429260"/>
          </a:xfrm>
          <a:prstGeom prst="rightArrow">
            <a:avLst>
              <a:gd name="adj1" fmla="val 50000"/>
              <a:gd name="adj2" fmla="val 8284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823450" y="3429000"/>
            <a:ext cx="204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FYE-SR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 For Your Eyes</a:t>
            </a:r>
            <a:endParaRPr lang="en-US" altLang="zh-CN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4135" y="4790440"/>
            <a:ext cx="236855" cy="3124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99755" y="2517140"/>
            <a:ext cx="15906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高效率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高质量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System overview</a:t>
            </a:r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11759"/>
          <a:stretch>
            <a:fillRect/>
          </a:stretch>
        </p:blipFill>
        <p:spPr>
          <a:xfrm>
            <a:off x="53340" y="927735"/>
            <a:ext cx="12138660" cy="34499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64000" y="4520565"/>
            <a:ext cx="80860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三个模块：</a:t>
            </a:r>
            <a:endParaRPr lang="en-US" altLang="zh-CN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SR Timing Profiler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测量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模型的不同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层在传统处理器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GPU)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加速器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NPU)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上的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端到端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延迟；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Split Learner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解决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最优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模型分割优化问题；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Format Converter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将中间特征图转换为正确的数据格式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INT8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FP32)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，以便在异构处理器之间正确切换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模型的计算。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4520565"/>
            <a:ext cx="40640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两个阶段：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Offline: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模型在异构处理器上的切分方案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Online: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在异构处理器上执行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模型的切分方案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System overview</a:t>
            </a:r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11759"/>
          <a:stretch>
            <a:fillRect/>
          </a:stretch>
        </p:blipFill>
        <p:spPr>
          <a:xfrm>
            <a:off x="53340" y="927735"/>
            <a:ext cx="12138660" cy="34499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64000" y="4520565"/>
            <a:ext cx="80860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三个模块：</a:t>
            </a:r>
            <a:endParaRPr lang="en-US" altLang="zh-CN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 Timing Profiler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测量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模型的不同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NN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层在传统处理器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GPU)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加速器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NPU)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上的端到端延迟；</a:t>
            </a:r>
            <a:endParaRPr lang="zh-CN" altLang="en-US" sz="20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Split Learner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解决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最优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模型分割优化问题；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Format Converter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将中间特征图转换为正确的数据格式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INT8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FP32)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，以便在异构处理器之间正确切换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模型的计算。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4520565"/>
            <a:ext cx="40640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两个阶段：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Offline: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模型在异构处理器上的切分方案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Online: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在异构处理器上执行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模型的切分方案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340" y="1202690"/>
            <a:ext cx="4705985" cy="152019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ym typeface="+mn-ea"/>
              </a:rPr>
              <a:t>Challenge1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35" y="927735"/>
            <a:ext cx="1218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直接测量一个神经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网络层的时间开销比较困难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850" y="4375785"/>
            <a:ext cx="30302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层之间连续耦合结构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55600" y="5394960"/>
            <a:ext cx="11525885" cy="920750"/>
          </a:xfrm>
          <a:prstGeom prst="roundRect">
            <a:avLst>
              <a:gd name="adj" fmla="val 41224"/>
            </a:avLst>
          </a:prstGeom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/>
              <a:t>Challenge1: SR</a:t>
            </a:r>
            <a:r>
              <a:rPr lang="zh-CN" altLang="en-US" sz="2800" b="1"/>
              <a:t>模型每一层的端到端时延</a:t>
            </a:r>
            <a:r>
              <a:rPr lang="zh-CN" altLang="en-US" sz="2800" b="1"/>
              <a:t>难以计算</a:t>
            </a:r>
            <a:endParaRPr lang="zh-CN" altLang="en-US" sz="2800" b="1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910080" y="1541780"/>
            <a:ext cx="4278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难以区分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模型每一层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计算时延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65642" t="42388" r="631" b="12961"/>
          <a:stretch>
            <a:fillRect/>
          </a:stretch>
        </p:blipFill>
        <p:spPr>
          <a:xfrm>
            <a:off x="8796655" y="1940560"/>
            <a:ext cx="2797175" cy="24314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45525" y="4413250"/>
            <a:ext cx="35534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需要检索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OS kernel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的多个硬件访问事件的时间戳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94230"/>
            <a:ext cx="3525520" cy="21278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10" y="2094230"/>
            <a:ext cx="4107180" cy="21253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419600" y="4271645"/>
            <a:ext cx="36061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输入和输出数据处理的开销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维度的转换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难以直接排除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18600" y="1541780"/>
            <a:ext cx="26924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000" b="1">
                <a:sym typeface="+mn-ea"/>
              </a:rPr>
              <a:t>切换时延难以计算</a:t>
            </a:r>
            <a:endParaRPr lang="zh-CN" altLang="en-US" sz="2000" b="1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Design1—</a:t>
            </a:r>
            <a:r>
              <a:rPr lang="en-US" altLang="zh-CN" b="1">
                <a:sym typeface="+mn-ea"/>
              </a:rPr>
              <a:t>SR Timing Profiler</a:t>
            </a:r>
            <a:endParaRPr lang="en-US" altLang="zh-CN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75883"/>
          <a:stretch>
            <a:fillRect/>
          </a:stretch>
        </p:blipFill>
        <p:spPr>
          <a:xfrm>
            <a:off x="8855710" y="1781175"/>
            <a:ext cx="1751965" cy="2400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r="23881"/>
          <a:stretch>
            <a:fillRect/>
          </a:stretch>
        </p:blipFill>
        <p:spPr>
          <a:xfrm>
            <a:off x="1402715" y="1781175"/>
            <a:ext cx="5867400" cy="25469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41275" y="2931160"/>
            <a:ext cx="1424940" cy="1069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虚拟层：</a:t>
            </a:r>
            <a:endParaRPr lang="zh-CN" altLang="en-US"/>
          </a:p>
          <a:p>
            <a:pPr algn="ctr"/>
            <a:r>
              <a:rPr lang="zh-CN" altLang="en-US"/>
              <a:t>人为添加的多个</a:t>
            </a:r>
            <a:r>
              <a:rPr lang="zh-CN" altLang="en-US"/>
              <a:t>卷积层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780405" y="4013835"/>
            <a:ext cx="0" cy="6400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41620" y="4653915"/>
            <a:ext cx="10788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目标层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26960" y="3503295"/>
            <a:ext cx="13855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ym typeface="+mn-ea"/>
              </a:rPr>
              <a:t>目标层</a:t>
            </a:r>
            <a:r>
              <a:rPr lang="zh-CN" altLang="en-US" sz="2000">
                <a:sym typeface="+mn-ea"/>
              </a:rPr>
              <a:t>的计算延迟</a:t>
            </a:r>
            <a:endParaRPr lang="zh-CN" altLang="en-US" sz="200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07910" y="2545715"/>
            <a:ext cx="14478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ym typeface="+mn-ea"/>
              </a:rPr>
              <a:t>虚拟层的计算延迟</a:t>
            </a:r>
            <a:endParaRPr lang="zh-CN" altLang="en-US" sz="200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4400" y="4721225"/>
            <a:ext cx="651256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lt"/>
              <a:buNone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间接计算目标层</a:t>
            </a:r>
            <a:r>
              <a:rPr lang="en-US" altLang="zh-CN" sz="2000">
                <a:latin typeface="Times New Roman" panose="02020603050405020304" pitchFamily="18" charset="0"/>
                <a:sym typeface="+mn-ea"/>
              </a:rPr>
              <a:t>Layer i</a:t>
            </a: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的</a:t>
            </a: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计算延迟：</a:t>
            </a:r>
            <a:endParaRPr lang="zh-CN" altLang="en-US" sz="2000">
              <a:latin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在目标层前后添加虚拟层（多个</a:t>
            </a: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卷积层）</a:t>
            </a:r>
            <a:endParaRPr lang="en-US" altLang="zh-CN" sz="2000">
              <a:latin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在虚拟层之间插入想要测量的目标层</a:t>
            </a:r>
            <a:endParaRPr lang="en-US" altLang="zh-CN" sz="2000">
              <a:latin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测量包含虚拟层的整个网络的运行时间</a:t>
            </a:r>
            <a:endParaRPr lang="en-US" altLang="zh-CN" sz="2000">
              <a:latin typeface="Times New Roman" panose="02020603050405020304" pitchFamily="18" charset="0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>
                <a:latin typeface="Times New Roman" panose="02020603050405020304" pitchFamily="18" charset="0"/>
                <a:sym typeface="+mn-ea"/>
              </a:rPr>
              <a:t>减去虚拟层的运行时间</a:t>
            </a:r>
            <a:endParaRPr lang="zh-CN" altLang="en-US" sz="2000"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5" y="927735"/>
            <a:ext cx="1218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计算目标层的计算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延迟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Design1—</a:t>
            </a:r>
            <a:r>
              <a:rPr lang="en-US" altLang="zh-CN" b="1">
                <a:sym typeface="+mn-ea"/>
              </a:rPr>
              <a:t>SR Timing Profiler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254000" y="511492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模型分割时考虑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不同层在异构处理器上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切换时延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5" y="927735"/>
            <a:ext cx="1218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计算目标层的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切换延迟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018" r="4100" b="39669"/>
          <a:stretch>
            <a:fillRect/>
          </a:stretch>
        </p:blipFill>
        <p:spPr>
          <a:xfrm>
            <a:off x="5151120" y="2179320"/>
            <a:ext cx="5059680" cy="2890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7890" y="5127625"/>
            <a:ext cx="715137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我们通过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检索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Android OS kernel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中的硬件访问事件的时间戳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来测量在不同处理器之间切换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计算所需的时间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Android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内核的远程过程调用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RPCs)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处理器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GPU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或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NPU)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发送的硬件中断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(irq_handler)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65642" t="42388" r="631" b="12961"/>
          <a:stretch>
            <a:fillRect/>
          </a:stretch>
        </p:blipFill>
        <p:spPr>
          <a:xfrm>
            <a:off x="464820" y="2395855"/>
            <a:ext cx="2844165" cy="24726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2539" t="60952" r="4272" b="14127"/>
          <a:stretch>
            <a:fillRect/>
          </a:stretch>
        </p:blipFill>
        <p:spPr>
          <a:xfrm>
            <a:off x="5151120" y="927735"/>
            <a:ext cx="5076190" cy="119380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3852545" y="3498215"/>
            <a:ext cx="665480" cy="5099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749415" y="927735"/>
            <a:ext cx="1617345" cy="1193800"/>
          </a:xfrm>
          <a:prstGeom prst="round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System overview</a:t>
            </a:r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11759"/>
          <a:stretch>
            <a:fillRect/>
          </a:stretch>
        </p:blipFill>
        <p:spPr>
          <a:xfrm>
            <a:off x="53340" y="927735"/>
            <a:ext cx="12138660" cy="34499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64000" y="4520565"/>
            <a:ext cx="80860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三个模块：</a:t>
            </a:r>
            <a:endParaRPr lang="en-US" altLang="zh-CN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SR Timing Profiler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测量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模型的不同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层在传统处理器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GPU)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加速器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NPU)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上的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端到端延迟；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Split Learner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解决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最优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模型分割优化问题；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Format Converter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将中间特征图转换为正确的数据格式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INT8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FP32)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，以便在异构处理器之间正确切换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模型的计算。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4520565"/>
            <a:ext cx="40640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两个阶段：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Offline: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模型在异构处理器上的切分方案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Online: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在异构处理器上执行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模型的切分方案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84785" y="1305560"/>
            <a:ext cx="8074025" cy="2955290"/>
          </a:xfrm>
          <a:custGeom>
            <a:avLst/>
            <a:gdLst>
              <a:gd name="connisteX0" fmla="*/ 0 w 8074025"/>
              <a:gd name="connsiteY0" fmla="*/ 1629410 h 2955290"/>
              <a:gd name="connisteX1" fmla="*/ 0 w 8074025"/>
              <a:gd name="connsiteY1" fmla="*/ 2762885 h 2955290"/>
              <a:gd name="connisteX2" fmla="*/ 74295 w 8074025"/>
              <a:gd name="connsiteY2" fmla="*/ 2940685 h 2955290"/>
              <a:gd name="connisteX3" fmla="*/ 7969885 w 8074025"/>
              <a:gd name="connsiteY3" fmla="*/ 2955290 h 2955290"/>
              <a:gd name="connisteX4" fmla="*/ 8066405 w 8074025"/>
              <a:gd name="connsiteY4" fmla="*/ 2837180 h 2955290"/>
              <a:gd name="connisteX5" fmla="*/ 8074025 w 8074025"/>
              <a:gd name="connsiteY5" fmla="*/ 125730 h 2955290"/>
              <a:gd name="connisteX6" fmla="*/ 7933055 w 8074025"/>
              <a:gd name="connsiteY6" fmla="*/ 22225 h 2955290"/>
              <a:gd name="connisteX7" fmla="*/ 4747895 w 8074025"/>
              <a:gd name="connsiteY7" fmla="*/ 0 h 2955290"/>
              <a:gd name="connisteX8" fmla="*/ 4629150 w 8074025"/>
              <a:gd name="connsiteY8" fmla="*/ 103505 h 2955290"/>
              <a:gd name="connisteX9" fmla="*/ 4622165 w 8074025"/>
              <a:gd name="connsiteY9" fmla="*/ 1489075 h 2955290"/>
              <a:gd name="connisteX10" fmla="*/ 133350 w 8074025"/>
              <a:gd name="connsiteY10" fmla="*/ 1496060 h 2955290"/>
              <a:gd name="connisteX11" fmla="*/ 0 w 8074025"/>
              <a:gd name="connsiteY11" fmla="*/ 1629410 h 29552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8074025" h="2955290">
                <a:moveTo>
                  <a:pt x="0" y="1629410"/>
                </a:moveTo>
                <a:lnTo>
                  <a:pt x="0" y="2762885"/>
                </a:lnTo>
                <a:lnTo>
                  <a:pt x="74295" y="2940685"/>
                </a:lnTo>
                <a:lnTo>
                  <a:pt x="7969885" y="2955290"/>
                </a:lnTo>
                <a:lnTo>
                  <a:pt x="8066405" y="2837180"/>
                </a:lnTo>
                <a:lnTo>
                  <a:pt x="8074025" y="125730"/>
                </a:lnTo>
                <a:lnTo>
                  <a:pt x="7933055" y="22225"/>
                </a:lnTo>
                <a:lnTo>
                  <a:pt x="4747895" y="0"/>
                </a:lnTo>
                <a:lnTo>
                  <a:pt x="4629150" y="103505"/>
                </a:lnTo>
                <a:lnTo>
                  <a:pt x="4622165" y="1489075"/>
                </a:lnTo>
                <a:lnTo>
                  <a:pt x="133350" y="1496060"/>
                </a:lnTo>
                <a:lnTo>
                  <a:pt x="0" y="1629410"/>
                </a:lnTo>
                <a:close/>
              </a:path>
            </a:pathLst>
          </a:cu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" y="349885"/>
            <a:ext cx="3891280" cy="365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" y="3466465"/>
            <a:ext cx="1758315" cy="17799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6095" y="5431155"/>
            <a:ext cx="3294380" cy="1056005"/>
          </a:xfrm>
          <a:prstGeom prst="rect">
            <a:avLst/>
          </a:prstGeom>
        </p:spPr>
        <p:txBody>
          <a:bodyPr vert="horz" wrap="square" lIns="91440" tIns="45720" rIns="91440" bIns="45720" rtlCol="0"/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Leader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Wei Gao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University of Pittsburgh, USA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https://pittisl.github.io/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" y="988695"/>
            <a:ext cx="3253105" cy="2204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3905" y="110490"/>
            <a:ext cx="622236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Projects: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Inference-time Computation in Generative AI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On-device AI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Mobile and Edge Computing Systems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Wireless Systems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3905" y="1849120"/>
            <a:ext cx="76180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Papers: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[MobiCom’25] Modality Plug-and-Play: Runtime Modality Adaptation in LLM-Driven Autonomous Mobile Systems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[MobiCom’25]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FreezeAsGuard: Mitigating Illegal Adaptation of Diffusion Models via Selective Tensor Freezing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[MobiCom’22]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Real-time Neural Network Inference on Extremely Weak Devices: Agile Offloading with Explainable AI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405" y="4451350"/>
            <a:ext cx="2396490" cy="14839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610" y="4366895"/>
            <a:ext cx="2448560" cy="16529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895" y="4260850"/>
            <a:ext cx="1981200" cy="19469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10730" y="6207760"/>
            <a:ext cx="24434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MobiCom’25 FreezeAsGuard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39005" y="6207760"/>
            <a:ext cx="20821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MobiCom’25 mPnP-LLM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52660" y="6207760"/>
            <a:ext cx="18376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MobiCom’22 AgileNN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/>
              <a:t>Challenge2</a:t>
            </a:r>
            <a:endParaRPr lang="en-US" altLang="zh-CN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35" y="927735"/>
            <a:ext cx="1218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大多数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加速器只支持整数计算（例如，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INT8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）以节省芯片空间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b="43110"/>
          <a:stretch>
            <a:fillRect/>
          </a:stretch>
        </p:blipFill>
        <p:spPr>
          <a:xfrm>
            <a:off x="4947920" y="2075180"/>
            <a:ext cx="5632450" cy="1243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55" y="1555115"/>
            <a:ext cx="2882265" cy="22536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0545" y="380873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加速器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(NPU)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的微架构</a:t>
            </a:r>
            <a:b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(MAC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：乘法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加法，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：累加器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9285" y="4436110"/>
            <a:ext cx="3783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支持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INT8 —&gt; 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支持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FP32: 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25x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空间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&amp; 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3x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晶体管数量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8408670" y="3219450"/>
            <a:ext cx="1320800" cy="194310"/>
          </a:xfrm>
          <a:custGeom>
            <a:avLst/>
            <a:gdLst>
              <a:gd name="connisteX0" fmla="*/ 0 w 1320800"/>
              <a:gd name="connsiteY0" fmla="*/ 16510 h 194362"/>
              <a:gd name="connisteX1" fmla="*/ 609600 w 1320800"/>
              <a:gd name="connsiteY1" fmla="*/ 194310 h 194362"/>
              <a:gd name="connisteX2" fmla="*/ 1320800 w 1320800"/>
              <a:gd name="connsiteY2" fmla="*/ 0 h 19436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320800" h="194363">
                <a:moveTo>
                  <a:pt x="0" y="16510"/>
                </a:moveTo>
                <a:cubicBezTo>
                  <a:pt x="107950" y="55880"/>
                  <a:pt x="345440" y="197485"/>
                  <a:pt x="609600" y="194310"/>
                </a:cubicBezTo>
                <a:cubicBezTo>
                  <a:pt x="873760" y="191135"/>
                  <a:pt x="1190625" y="42545"/>
                  <a:pt x="1320800" y="0"/>
                </a:cubicBezTo>
              </a:path>
            </a:pathLst>
          </a:custGeom>
          <a:noFill/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flipH="1">
            <a:off x="7367270" y="3219450"/>
            <a:ext cx="1041400" cy="194310"/>
          </a:xfrm>
          <a:custGeom>
            <a:avLst/>
            <a:gdLst>
              <a:gd name="connisteX0" fmla="*/ 0 w 1320800"/>
              <a:gd name="connsiteY0" fmla="*/ 16510 h 194362"/>
              <a:gd name="connisteX1" fmla="*/ 609600 w 1320800"/>
              <a:gd name="connsiteY1" fmla="*/ 194310 h 194362"/>
              <a:gd name="connisteX2" fmla="*/ 1320800 w 1320800"/>
              <a:gd name="connsiteY2" fmla="*/ 0 h 19436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320800" h="194363">
                <a:moveTo>
                  <a:pt x="0" y="16510"/>
                </a:moveTo>
                <a:cubicBezTo>
                  <a:pt x="107950" y="55880"/>
                  <a:pt x="345440" y="197485"/>
                  <a:pt x="609600" y="194310"/>
                </a:cubicBezTo>
                <a:cubicBezTo>
                  <a:pt x="873760" y="191135"/>
                  <a:pt x="1190625" y="42545"/>
                  <a:pt x="1320800" y="0"/>
                </a:cubicBezTo>
              </a:path>
            </a:pathLst>
          </a:custGeom>
          <a:noFill/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562215" y="3413760"/>
            <a:ext cx="8458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高于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55600" y="5487035"/>
            <a:ext cx="11525885" cy="920750"/>
          </a:xfrm>
          <a:prstGeom prst="roundRect">
            <a:avLst>
              <a:gd name="adj" fmla="val 41224"/>
            </a:avLst>
          </a:prstGeom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/>
              <a:t>Challenge2: </a:t>
            </a:r>
            <a:r>
              <a:rPr lang="zh-CN" altLang="en-US" sz="2800" b="1">
                <a:sym typeface="+mn-ea"/>
              </a:rPr>
              <a:t>如何在保证质量</a:t>
            </a:r>
            <a:r>
              <a:rPr lang="en-US" altLang="zh-CN" sz="2800" b="1">
                <a:sym typeface="+mn-ea"/>
              </a:rPr>
              <a:t>&amp;</a:t>
            </a:r>
            <a:r>
              <a:rPr lang="zh-CN" altLang="en-US" sz="2800" b="1">
                <a:sym typeface="+mn-ea"/>
              </a:rPr>
              <a:t>效率下，实现</a:t>
            </a:r>
            <a:r>
              <a:rPr lang="en-US" altLang="zh-CN" sz="2800" b="1">
                <a:sym typeface="+mn-ea"/>
              </a:rPr>
              <a:t>SR</a:t>
            </a:r>
            <a:r>
              <a:rPr lang="zh-CN" altLang="en-US" sz="2800" b="1">
                <a:sym typeface="+mn-ea"/>
              </a:rPr>
              <a:t>模型的切分？</a:t>
            </a:r>
            <a:endParaRPr lang="zh-CN" altLang="en-US" sz="2800" b="1"/>
          </a:p>
        </p:txBody>
      </p:sp>
      <p:sp>
        <p:nvSpPr>
          <p:cNvPr id="20" name="文本框 19"/>
          <p:cNvSpPr txBox="1"/>
          <p:nvPr/>
        </p:nvSpPr>
        <p:spPr>
          <a:xfrm>
            <a:off x="10953115" y="2643505"/>
            <a:ext cx="8001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时延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任意多边形 21"/>
          <p:cNvSpPr/>
          <p:nvPr>
            <p:custDataLst>
              <p:tags r:id="rId3"/>
            </p:custDataLst>
          </p:nvPr>
        </p:nvSpPr>
        <p:spPr>
          <a:xfrm>
            <a:off x="11104245" y="2609850"/>
            <a:ext cx="719455" cy="609600"/>
          </a:xfrm>
          <a:custGeom>
            <a:avLst/>
            <a:gdLst>
              <a:gd name="connisteX0" fmla="*/ 0 w 719455"/>
              <a:gd name="connsiteY0" fmla="*/ 609600 h 609600"/>
              <a:gd name="connisteX1" fmla="*/ 440055 w 719455"/>
              <a:gd name="connsiteY1" fmla="*/ 398145 h 609600"/>
              <a:gd name="connisteX2" fmla="*/ 719455 w 719455"/>
              <a:gd name="connsiteY2" fmla="*/ 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19455" h="609600">
                <a:moveTo>
                  <a:pt x="0" y="609600"/>
                </a:moveTo>
                <a:cubicBezTo>
                  <a:pt x="82550" y="575310"/>
                  <a:pt x="295910" y="520065"/>
                  <a:pt x="440055" y="398145"/>
                </a:cubicBezTo>
                <a:cubicBezTo>
                  <a:pt x="584200" y="276225"/>
                  <a:pt x="672465" y="75565"/>
                  <a:pt x="719455" y="0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53000" y="1681480"/>
            <a:ext cx="60001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高通骁龙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 Gen 3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提供了对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FP16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的支持，但性能很低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40775" y="3413760"/>
            <a:ext cx="8458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高于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b="26904"/>
          <a:stretch>
            <a:fillRect/>
          </a:stretch>
        </p:blipFill>
        <p:spPr>
          <a:xfrm>
            <a:off x="5124450" y="3898265"/>
            <a:ext cx="5278755" cy="14573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83850" y="4086860"/>
            <a:ext cx="1482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图像质量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任意多边形 12"/>
          <p:cNvSpPr/>
          <p:nvPr>
            <p:custDataLst>
              <p:tags r:id="rId5"/>
            </p:custDataLst>
          </p:nvPr>
        </p:nvSpPr>
        <p:spPr>
          <a:xfrm>
            <a:off x="11246485" y="4086860"/>
            <a:ext cx="719455" cy="609600"/>
          </a:xfrm>
          <a:custGeom>
            <a:avLst/>
            <a:gdLst>
              <a:gd name="connisteX0" fmla="*/ 0 w 719455"/>
              <a:gd name="connsiteY0" fmla="*/ 609600 h 609600"/>
              <a:gd name="connisteX1" fmla="*/ 440055 w 719455"/>
              <a:gd name="connsiteY1" fmla="*/ 398145 h 609600"/>
              <a:gd name="connisteX2" fmla="*/ 719455 w 719455"/>
              <a:gd name="connsiteY2" fmla="*/ 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19455" h="609600">
                <a:moveTo>
                  <a:pt x="0" y="609600"/>
                </a:moveTo>
                <a:cubicBezTo>
                  <a:pt x="82550" y="575310"/>
                  <a:pt x="295910" y="520065"/>
                  <a:pt x="440055" y="398145"/>
                </a:cubicBezTo>
                <a:cubicBezTo>
                  <a:pt x="584200" y="276225"/>
                  <a:pt x="672465" y="75565"/>
                  <a:pt x="719455" y="0"/>
                </a:cubicBezTo>
              </a:path>
            </a:pathLst>
          </a:custGeom>
          <a:noFill/>
          <a:ln w="31750">
            <a:solidFill>
              <a:srgbClr val="C00000"/>
            </a:solidFill>
            <a:headEnd type="triangl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Design2—Model Split Learner</a:t>
            </a:r>
            <a:endParaRPr lang="en-US" altLang="zh-CN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1205" y="916305"/>
            <a:ext cx="4408805" cy="495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31560" b="13630"/>
          <a:stretch>
            <a:fillRect/>
          </a:stretch>
        </p:blipFill>
        <p:spPr>
          <a:xfrm>
            <a:off x="0" y="1516380"/>
            <a:ext cx="11817985" cy="48044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25" y="1971040"/>
            <a:ext cx="6535420" cy="2034540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rgbClr val="C00000"/>
                </a:solidFill>
              </a:rPr>
              <a:t>每一层的时延作为输入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923925"/>
            <a:ext cx="7115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lvl="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计算时延和感知质量的联合训练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确定最优分割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10969625" y="3788410"/>
            <a:ext cx="1222375" cy="786765"/>
          </a:xfrm>
          <a:prstGeom prst="rightArrow">
            <a:avLst/>
          </a:prstGeom>
          <a:solidFill>
            <a:srgbClr val="1070B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65269" t="-161"/>
          <a:stretch>
            <a:fillRect/>
          </a:stretch>
        </p:blipFill>
        <p:spPr>
          <a:xfrm>
            <a:off x="11007090" y="3982085"/>
            <a:ext cx="778510" cy="3949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172271" y="3315906"/>
                <a:ext cx="2336800" cy="521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,......,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en-US" altLang="zh-CN" sz="2800" b="1" i="1">
                  <a:solidFill>
                    <a:srgbClr val="C0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71" y="3315906"/>
                <a:ext cx="2336800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24" t="-109" r="-1932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73025" y="4136390"/>
            <a:ext cx="8889365" cy="2186305"/>
          </a:xfrm>
          <a:prstGeom prst="round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Design2—Model Split Learner</a:t>
            </a:r>
            <a:endParaRPr lang="en-US" altLang="zh-CN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1205" y="916305"/>
            <a:ext cx="4408805" cy="495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31560" b="13630"/>
          <a:stretch>
            <a:fillRect/>
          </a:stretch>
        </p:blipFill>
        <p:spPr>
          <a:xfrm>
            <a:off x="0" y="1516380"/>
            <a:ext cx="11817985" cy="48044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25" y="1971040"/>
            <a:ext cx="6535420" cy="2034540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rgbClr val="C00000"/>
                </a:solidFill>
              </a:rPr>
              <a:t>每一层的时延作为输入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923925"/>
            <a:ext cx="7115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lvl="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计算时延和感知质量的联合训练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确定最优分割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10969625" y="3788410"/>
            <a:ext cx="1222375" cy="786765"/>
          </a:xfrm>
          <a:prstGeom prst="rightArrow">
            <a:avLst/>
          </a:prstGeom>
          <a:solidFill>
            <a:srgbClr val="1070B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65269" t="-161"/>
          <a:stretch>
            <a:fillRect/>
          </a:stretch>
        </p:blipFill>
        <p:spPr>
          <a:xfrm>
            <a:off x="11007090" y="3982085"/>
            <a:ext cx="778510" cy="3949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172271" y="3315906"/>
                <a:ext cx="2336800" cy="521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,......,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en-US" altLang="zh-CN" sz="2800" b="1" i="1">
                  <a:solidFill>
                    <a:srgbClr val="C0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71" y="3315906"/>
                <a:ext cx="2336800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24" t="-109" r="-1932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任意多边形 5"/>
          <p:cNvSpPr/>
          <p:nvPr/>
        </p:nvSpPr>
        <p:spPr>
          <a:xfrm>
            <a:off x="6706235" y="2024380"/>
            <a:ext cx="4986655" cy="4250055"/>
          </a:xfrm>
          <a:custGeom>
            <a:avLst/>
            <a:gdLst>
              <a:gd name="connisteX0" fmla="*/ 295910 w 4986655"/>
              <a:gd name="connsiteY0" fmla="*/ 8255 h 4250055"/>
              <a:gd name="connisteX1" fmla="*/ 4775200 w 4986655"/>
              <a:gd name="connsiteY1" fmla="*/ 0 h 4250055"/>
              <a:gd name="connisteX2" fmla="*/ 4986655 w 4986655"/>
              <a:gd name="connsiteY2" fmla="*/ 203200 h 4250055"/>
              <a:gd name="connisteX3" fmla="*/ 4986655 w 4986655"/>
              <a:gd name="connsiteY3" fmla="*/ 4106545 h 4250055"/>
              <a:gd name="connisteX4" fmla="*/ 4867910 w 4986655"/>
              <a:gd name="connsiteY4" fmla="*/ 4233545 h 4250055"/>
              <a:gd name="connisteX5" fmla="*/ 2302510 w 4986655"/>
              <a:gd name="connsiteY5" fmla="*/ 4250055 h 4250055"/>
              <a:gd name="connisteX6" fmla="*/ 2294255 w 4986655"/>
              <a:gd name="connsiteY6" fmla="*/ 2760345 h 4250055"/>
              <a:gd name="connisteX7" fmla="*/ 0 w 4986655"/>
              <a:gd name="connsiteY7" fmla="*/ 2125345 h 4250055"/>
              <a:gd name="connisteX8" fmla="*/ 8255 w 4986655"/>
              <a:gd name="connsiteY8" fmla="*/ 203200 h 4250055"/>
              <a:gd name="connisteX9" fmla="*/ 236855 w 4986655"/>
              <a:gd name="connsiteY9" fmla="*/ 17145 h 4250055"/>
              <a:gd name="connisteX10" fmla="*/ 295910 w 4986655"/>
              <a:gd name="connsiteY10" fmla="*/ 8255 h 4250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86655" h="4250055">
                <a:moveTo>
                  <a:pt x="295910" y="8255"/>
                </a:moveTo>
                <a:lnTo>
                  <a:pt x="4775200" y="0"/>
                </a:lnTo>
                <a:lnTo>
                  <a:pt x="4986655" y="203200"/>
                </a:lnTo>
                <a:lnTo>
                  <a:pt x="4986655" y="4106545"/>
                </a:lnTo>
                <a:lnTo>
                  <a:pt x="4867910" y="4233545"/>
                </a:lnTo>
                <a:lnTo>
                  <a:pt x="2302510" y="4250055"/>
                </a:lnTo>
                <a:lnTo>
                  <a:pt x="2294255" y="2760345"/>
                </a:lnTo>
                <a:lnTo>
                  <a:pt x="0" y="2125345"/>
                </a:lnTo>
                <a:lnTo>
                  <a:pt x="8255" y="203200"/>
                </a:lnTo>
                <a:lnTo>
                  <a:pt x="236855" y="17145"/>
                </a:lnTo>
                <a:lnTo>
                  <a:pt x="295910" y="8255"/>
                </a:lnTo>
                <a:close/>
              </a:path>
            </a:pathLst>
          </a:cu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Design2—Model Split Learner</a:t>
            </a:r>
            <a:endParaRPr lang="en-US" altLang="zh-CN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1205" y="916305"/>
            <a:ext cx="4408805" cy="495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31560" b="13630"/>
          <a:stretch>
            <a:fillRect/>
          </a:stretch>
        </p:blipFill>
        <p:spPr>
          <a:xfrm>
            <a:off x="0" y="1516380"/>
            <a:ext cx="11817985" cy="48044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25" y="1971040"/>
            <a:ext cx="6535420" cy="2034540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rgbClr val="FF0000"/>
                </a:solidFill>
              </a:rPr>
              <a:t>每一层的时延作为输入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923925"/>
            <a:ext cx="7115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lvl="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计算时延和感知质量的联合训练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确定最优分割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10969625" y="3788410"/>
            <a:ext cx="1222375" cy="786765"/>
          </a:xfrm>
          <a:prstGeom prst="rightArrow">
            <a:avLst/>
          </a:prstGeom>
          <a:solidFill>
            <a:srgbClr val="1070B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706235" y="2024380"/>
            <a:ext cx="4986655" cy="4250055"/>
          </a:xfrm>
          <a:custGeom>
            <a:avLst/>
            <a:gdLst>
              <a:gd name="connisteX0" fmla="*/ 295910 w 4986655"/>
              <a:gd name="connsiteY0" fmla="*/ 8255 h 4250055"/>
              <a:gd name="connisteX1" fmla="*/ 4775200 w 4986655"/>
              <a:gd name="connsiteY1" fmla="*/ 0 h 4250055"/>
              <a:gd name="connisteX2" fmla="*/ 4986655 w 4986655"/>
              <a:gd name="connsiteY2" fmla="*/ 203200 h 4250055"/>
              <a:gd name="connisteX3" fmla="*/ 4986655 w 4986655"/>
              <a:gd name="connsiteY3" fmla="*/ 4106545 h 4250055"/>
              <a:gd name="connisteX4" fmla="*/ 4867910 w 4986655"/>
              <a:gd name="connsiteY4" fmla="*/ 4233545 h 4250055"/>
              <a:gd name="connisteX5" fmla="*/ 2302510 w 4986655"/>
              <a:gd name="connsiteY5" fmla="*/ 4250055 h 4250055"/>
              <a:gd name="connisteX6" fmla="*/ 2294255 w 4986655"/>
              <a:gd name="connsiteY6" fmla="*/ 2760345 h 4250055"/>
              <a:gd name="connisteX7" fmla="*/ 0 w 4986655"/>
              <a:gd name="connsiteY7" fmla="*/ 2125345 h 4250055"/>
              <a:gd name="connisteX8" fmla="*/ 8255 w 4986655"/>
              <a:gd name="connsiteY8" fmla="*/ 203200 h 4250055"/>
              <a:gd name="connisteX9" fmla="*/ 236855 w 4986655"/>
              <a:gd name="connsiteY9" fmla="*/ 17145 h 4250055"/>
              <a:gd name="connisteX10" fmla="*/ 295910 w 4986655"/>
              <a:gd name="connsiteY10" fmla="*/ 8255 h 4250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86655" h="4250055">
                <a:moveTo>
                  <a:pt x="295910" y="8255"/>
                </a:moveTo>
                <a:lnTo>
                  <a:pt x="4775200" y="0"/>
                </a:lnTo>
                <a:lnTo>
                  <a:pt x="4986655" y="203200"/>
                </a:lnTo>
                <a:lnTo>
                  <a:pt x="4986655" y="4106545"/>
                </a:lnTo>
                <a:lnTo>
                  <a:pt x="4867910" y="4233545"/>
                </a:lnTo>
                <a:lnTo>
                  <a:pt x="2302510" y="4250055"/>
                </a:lnTo>
                <a:lnTo>
                  <a:pt x="2294255" y="2760345"/>
                </a:lnTo>
                <a:lnTo>
                  <a:pt x="0" y="2125345"/>
                </a:lnTo>
                <a:lnTo>
                  <a:pt x="8255" y="203200"/>
                </a:lnTo>
                <a:lnTo>
                  <a:pt x="236855" y="17145"/>
                </a:lnTo>
                <a:lnTo>
                  <a:pt x="295910" y="8255"/>
                </a:lnTo>
                <a:close/>
              </a:path>
            </a:pathLst>
          </a:cu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771005" y="1516380"/>
            <a:ext cx="4928870" cy="265684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085" y="1602105"/>
            <a:ext cx="3021330" cy="621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75" y="2300605"/>
            <a:ext cx="4940300" cy="5791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465" y="2934970"/>
            <a:ext cx="3117215" cy="111188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907145" y="4485005"/>
            <a:ext cx="2861945" cy="181102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rcRect t="1798" r="53559"/>
          <a:stretch>
            <a:fillRect/>
          </a:stretch>
        </p:blipFill>
        <p:spPr>
          <a:xfrm>
            <a:off x="9203055" y="4672965"/>
            <a:ext cx="2265045" cy="6400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rcRect l="45961" t="337"/>
          <a:stretch>
            <a:fillRect/>
          </a:stretch>
        </p:blipFill>
        <p:spPr>
          <a:xfrm>
            <a:off x="9019540" y="5400040"/>
            <a:ext cx="2637790" cy="6502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rcRect l="65269" t="-161"/>
          <a:stretch>
            <a:fillRect/>
          </a:stretch>
        </p:blipFill>
        <p:spPr>
          <a:xfrm>
            <a:off x="10928350" y="3992880"/>
            <a:ext cx="778510" cy="3949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Design2—Model Split Learner</a:t>
            </a:r>
            <a:endParaRPr lang="en-US" altLang="zh-CN" b="1"/>
          </a:p>
        </p:txBody>
      </p:sp>
      <p:sp>
        <p:nvSpPr>
          <p:cNvPr id="10" name="文本框 9"/>
          <p:cNvSpPr txBox="1"/>
          <p:nvPr/>
        </p:nvSpPr>
        <p:spPr>
          <a:xfrm>
            <a:off x="0" y="923925"/>
            <a:ext cx="121519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lvl="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为了在训练中应用优化器（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SGD /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Adam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），采用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α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的连续表示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380" y="1619250"/>
            <a:ext cx="5087620" cy="69723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7332980" y="2136140"/>
            <a:ext cx="0" cy="2336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892290" y="2326640"/>
            <a:ext cx="990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学习率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853690"/>
            <a:ext cx="121519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lvl="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如何建模计算时间损失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函数？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3407410"/>
            <a:ext cx="2693035" cy="5124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3395345"/>
            <a:ext cx="4463415" cy="4946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50" y="3167380"/>
            <a:ext cx="2765425" cy="9658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0" y="4091940"/>
            <a:ext cx="121519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lvl="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如何实现可差分的感知损失？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" y="4733925"/>
            <a:ext cx="3579495" cy="168465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30495" y="4695825"/>
            <a:ext cx="69615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构建一个基于神经网络的感知质量估计器，模拟感知图像质量度量。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估计器由几个卷积层和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层组成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从输入图像中提取全局和局部特征，并使用平均池化层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全连接层将提取的特征投影到一个标量中。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当训练这个估计器时，使用原始不可微度量给出的图像质量分数作为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b="24210"/>
          <a:stretch>
            <a:fillRect/>
          </a:stretch>
        </p:blipFill>
        <p:spPr>
          <a:xfrm>
            <a:off x="624205" y="1462405"/>
            <a:ext cx="4799965" cy="12979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System overview</a:t>
            </a:r>
            <a:endParaRPr lang="en-US" altLang="zh-CN" b="1"/>
          </a:p>
        </p:txBody>
      </p:sp>
      <p:sp>
        <p:nvSpPr>
          <p:cNvPr id="10" name="文本框 9"/>
          <p:cNvSpPr txBox="1"/>
          <p:nvPr/>
        </p:nvSpPr>
        <p:spPr>
          <a:xfrm>
            <a:off x="4064000" y="4520565"/>
            <a:ext cx="80860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三个模块：</a:t>
            </a:r>
            <a:endParaRPr lang="en-US" altLang="zh-CN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SR Timing Profiler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测量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模型的不同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层在传统处理器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GPU)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加速器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NPU)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上的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端到端延迟；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Split Learner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解决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最优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模型分割优化问题；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Format Converter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将中间特征图转换为正确的数据格式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INT8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FP32)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，以便在异构处理器之间正确切换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模型的计算。</a:t>
            </a:r>
            <a:endParaRPr lang="zh-CN" altLang="en-US" sz="20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4520565"/>
            <a:ext cx="40640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两个阶段：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Offline: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模型在异构处理器上的切分方案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Online: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在异构处理器上执行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模型的切分方案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12961"/>
          <a:stretch>
            <a:fillRect/>
          </a:stretch>
        </p:blipFill>
        <p:spPr>
          <a:xfrm>
            <a:off x="53340" y="927735"/>
            <a:ext cx="12138660" cy="34029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25" y="1153160"/>
            <a:ext cx="8275955" cy="3178175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>
                <a:solidFill>
                  <a:srgbClr val="FF0000"/>
                </a:solidFill>
              </a:rPr>
              <a:t>SR</a:t>
            </a:r>
            <a:r>
              <a:rPr lang="zh-CN" altLang="en-US" sz="3200" b="1">
                <a:solidFill>
                  <a:srgbClr val="FF0000"/>
                </a:solidFill>
              </a:rPr>
              <a:t>模型分割</a:t>
            </a:r>
            <a:r>
              <a:rPr lang="zh-CN" altLang="en-US" sz="3200" b="1">
                <a:solidFill>
                  <a:srgbClr val="FF0000"/>
                </a:solidFill>
              </a:rPr>
              <a:t>决策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65269" t="-161"/>
          <a:stretch>
            <a:fillRect/>
          </a:stretch>
        </p:blipFill>
        <p:spPr>
          <a:xfrm>
            <a:off x="7764780" y="2661920"/>
            <a:ext cx="1296670" cy="30861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585835" y="927735"/>
            <a:ext cx="3563620" cy="344995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/>
              <a:t>Challenge3</a:t>
            </a:r>
            <a:endParaRPr lang="en-US" altLang="zh-CN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35" y="927735"/>
            <a:ext cx="1218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异构处理器之间的数据格式转换计算开销大：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FP32—&gt;INT8—&gt;FP32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55600" y="5445760"/>
            <a:ext cx="11525885" cy="920750"/>
          </a:xfrm>
          <a:prstGeom prst="roundRect">
            <a:avLst>
              <a:gd name="adj" fmla="val 41224"/>
            </a:avLst>
          </a:prstGeom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/>
              <a:t>Challenge3: </a:t>
            </a:r>
            <a:r>
              <a:rPr lang="zh-CN" altLang="en-US" sz="2800" b="1"/>
              <a:t>如何减少异构处理器之间数据格式转换</a:t>
            </a:r>
            <a:r>
              <a:rPr lang="zh-CN" altLang="en-US" sz="2800" b="1"/>
              <a:t>的开销？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813" r="12762" b="35600"/>
          <a:stretch>
            <a:fillRect/>
          </a:stretch>
        </p:blipFill>
        <p:spPr>
          <a:xfrm>
            <a:off x="5492115" y="1843405"/>
            <a:ext cx="4730115" cy="13500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4855" y="15957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数据格式转换的计算延迟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ms)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8040" y="4471035"/>
            <a:ext cx="35572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不同层在异构处理器上数据格式转换的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计算开销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l="65642" t="42388" r="631" b="12961"/>
          <a:stretch>
            <a:fillRect/>
          </a:stretch>
        </p:blipFill>
        <p:spPr>
          <a:xfrm>
            <a:off x="69215" y="2022475"/>
            <a:ext cx="2705100" cy="23520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15285" y="3565525"/>
            <a:ext cx="923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FP32</a:t>
            </a:r>
            <a:endParaRPr lang="en-US" altLang="zh-CN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35450" y="3259455"/>
            <a:ext cx="8972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INT8</a:t>
            </a:r>
            <a:endParaRPr lang="en-US" altLang="zh-CN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15" y="3801110"/>
            <a:ext cx="4705350" cy="107315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517640" y="3504565"/>
            <a:ext cx="265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模型的计算延迟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575290" y="2606040"/>
            <a:ext cx="1438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10~40ms</a:t>
            </a:r>
            <a:endParaRPr lang="en-US" altLang="zh-CN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778490" y="4283710"/>
            <a:ext cx="10325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~5ms</a:t>
            </a:r>
            <a:endParaRPr lang="en-US" altLang="zh-CN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 rot="5400000">
                <a:off x="10999406" y="3255581"/>
                <a:ext cx="589915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≫</m:t>
                      </m:r>
                    </m:oMath>
                  </m:oMathPara>
                </a14:m>
                <a:endParaRPr lang="en-US" altLang="zh-CN" sz="3600" b="1" i="1">
                  <a:solidFill>
                    <a:srgbClr val="C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999406" y="3255581"/>
                <a:ext cx="589915" cy="645160"/>
              </a:xfrm>
              <a:prstGeom prst="rect">
                <a:avLst/>
              </a:prstGeom>
              <a:blipFill rotWithShape="1">
                <a:blip r:embed="rId4"/>
                <a:stretch>
                  <a:fillRect l="-4725" t="4242" r="-4639" b="-1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4235450" y="2530475"/>
            <a:ext cx="8972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INT8</a:t>
            </a:r>
            <a:endParaRPr lang="en-US" altLang="zh-CN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15285" y="2899410"/>
            <a:ext cx="923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FP32</a:t>
            </a:r>
            <a:endParaRPr lang="en-US" altLang="zh-CN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15285" y="2233295"/>
            <a:ext cx="923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FP32</a:t>
            </a:r>
            <a:endParaRPr lang="en-US" altLang="zh-CN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36" name="直接箭头连接符 35"/>
          <p:cNvCxnSpPr>
            <a:stCxn id="13" idx="3"/>
            <a:endCxn id="14" idx="1"/>
          </p:cNvCxnSpPr>
          <p:nvPr/>
        </p:nvCxnSpPr>
        <p:spPr>
          <a:xfrm flipV="1">
            <a:off x="3838575" y="3489960"/>
            <a:ext cx="396875" cy="306070"/>
          </a:xfrm>
          <a:prstGeom prst="straightConnector1">
            <a:avLst/>
          </a:prstGeom>
          <a:ln w="31750" cap="rnd">
            <a:solidFill>
              <a:srgbClr val="C0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4" idx="1"/>
          </p:cNvCxnSpPr>
          <p:nvPr/>
        </p:nvCxnSpPr>
        <p:spPr>
          <a:xfrm flipH="1" flipV="1">
            <a:off x="3838575" y="3129915"/>
            <a:ext cx="396875" cy="360045"/>
          </a:xfrm>
          <a:prstGeom prst="straightConnector1">
            <a:avLst/>
          </a:prstGeom>
          <a:ln w="31750" cap="rnd">
            <a:solidFill>
              <a:srgbClr val="C0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33" idx="1"/>
          </p:cNvCxnSpPr>
          <p:nvPr/>
        </p:nvCxnSpPr>
        <p:spPr>
          <a:xfrm flipV="1">
            <a:off x="3838575" y="2760980"/>
            <a:ext cx="396875" cy="368935"/>
          </a:xfrm>
          <a:prstGeom prst="straightConnector1">
            <a:avLst/>
          </a:prstGeom>
          <a:ln w="31750" cap="rnd">
            <a:solidFill>
              <a:srgbClr val="C0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35" idx="3"/>
          </p:cNvCxnSpPr>
          <p:nvPr/>
        </p:nvCxnSpPr>
        <p:spPr>
          <a:xfrm flipH="1" flipV="1">
            <a:off x="3838575" y="2463800"/>
            <a:ext cx="396875" cy="297180"/>
          </a:xfrm>
          <a:prstGeom prst="straightConnector1">
            <a:avLst/>
          </a:prstGeom>
          <a:ln w="31750" cap="rnd">
            <a:solidFill>
              <a:srgbClr val="C0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2905125" y="2166620"/>
            <a:ext cx="883920" cy="1896745"/>
          </a:xfrm>
          <a:prstGeom prst="rect">
            <a:avLst/>
          </a:prstGeom>
          <a:noFill/>
          <a:ln w="444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915285" y="1705610"/>
            <a:ext cx="923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CPU</a:t>
            </a:r>
            <a:endParaRPr lang="en-US" altLang="zh-CN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45610" y="2175510"/>
            <a:ext cx="883920" cy="1896745"/>
          </a:xfrm>
          <a:prstGeom prst="rect">
            <a:avLst/>
          </a:prstGeom>
          <a:noFill/>
          <a:ln w="44450"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274185" y="1690370"/>
            <a:ext cx="8591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NPU</a:t>
            </a:r>
            <a:endParaRPr lang="en-US" altLang="zh-CN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Design3——Data Format Converter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73025" y="4812030"/>
            <a:ext cx="120053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为了降低开销：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在具有高并行性的移动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上进行这种转换。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当前的移动设备上的深度学习框架（例如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TFLite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）不支持这种转换。我们直接修改了处理移动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执行的现成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TFLite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库，并在其上实现了我们的自定义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并行格式转换。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12961"/>
          <a:stretch>
            <a:fillRect/>
          </a:stretch>
        </p:blipFill>
        <p:spPr>
          <a:xfrm>
            <a:off x="53340" y="927735"/>
            <a:ext cx="12138660" cy="34029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25" y="1153160"/>
            <a:ext cx="8275955" cy="3178175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>
                <a:solidFill>
                  <a:srgbClr val="FF0000"/>
                </a:solidFill>
              </a:rPr>
              <a:t>SR</a:t>
            </a:r>
            <a:r>
              <a:rPr lang="zh-CN" altLang="en-US" sz="3200" b="1">
                <a:solidFill>
                  <a:srgbClr val="FF0000"/>
                </a:solidFill>
              </a:rPr>
              <a:t>模型分割</a:t>
            </a:r>
            <a:r>
              <a:rPr lang="zh-CN" altLang="en-US" sz="3200" b="1">
                <a:solidFill>
                  <a:srgbClr val="FF0000"/>
                </a:solidFill>
              </a:rPr>
              <a:t>决策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65269" t="-161"/>
          <a:stretch>
            <a:fillRect/>
          </a:stretch>
        </p:blipFill>
        <p:spPr>
          <a:xfrm>
            <a:off x="7764780" y="2661920"/>
            <a:ext cx="1296670" cy="3086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Design3——Data Format Converter</a:t>
            </a:r>
            <a:endParaRPr lang="en-US" altLang="zh-CN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34405"/>
          <a:stretch>
            <a:fillRect/>
          </a:stretch>
        </p:blipFill>
        <p:spPr>
          <a:xfrm>
            <a:off x="1433830" y="927735"/>
            <a:ext cx="8952230" cy="315785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258945" y="952500"/>
            <a:ext cx="0" cy="2870835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b="14478"/>
          <a:stretch>
            <a:fillRect/>
          </a:stretch>
        </p:blipFill>
        <p:spPr>
          <a:xfrm>
            <a:off x="8255" y="4085590"/>
            <a:ext cx="3358515" cy="1661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l="3313" r="4615" b="32815"/>
          <a:stretch>
            <a:fillRect/>
          </a:stretch>
        </p:blipFill>
        <p:spPr>
          <a:xfrm>
            <a:off x="3467735" y="4000500"/>
            <a:ext cx="6264910" cy="15405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r="29159"/>
          <a:stretch>
            <a:fillRect/>
          </a:stretch>
        </p:blipFill>
        <p:spPr>
          <a:xfrm>
            <a:off x="10112375" y="4000500"/>
            <a:ext cx="1896110" cy="15024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1930" y="5796280"/>
            <a:ext cx="28809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用户通过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TFLite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提供的接口，定义模型结构。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13785" y="5474970"/>
            <a:ext cx="59677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lvl="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将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Conversion Code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添加进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模型中；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lvl="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将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模型转化成更低级的中间表示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比如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OpenCL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，适合在移动设备或嵌入式设备上执行。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66045" y="5674995"/>
            <a:ext cx="1588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GPU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上执行格式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转换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560445" y="3823335"/>
            <a:ext cx="698500" cy="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439785" y="952500"/>
            <a:ext cx="0" cy="2870835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439785" y="3823335"/>
            <a:ext cx="1009015" cy="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390265" y="3823335"/>
            <a:ext cx="0" cy="2668905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732645" y="3823335"/>
            <a:ext cx="0" cy="2668905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</a:t>
            </a:r>
            <a:endParaRPr kumimoji="1" lang="zh-CN" altLang="en-US" b="1" dirty="0"/>
          </a:p>
        </p:txBody>
      </p:sp>
      <p:sp>
        <p:nvSpPr>
          <p:cNvPr id="1048599" name="矩形 4"/>
          <p:cNvSpPr/>
          <p:nvPr/>
        </p:nvSpPr>
        <p:spPr>
          <a:xfrm>
            <a:off x="4064694" y="1228933"/>
            <a:ext cx="335334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Evaluation</a:t>
            </a:r>
            <a:endParaRPr lang="en-US" altLang="zh-CN" sz="4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600" name="矩形 1"/>
          <p:cNvSpPr/>
          <p:nvPr/>
        </p:nvSpPr>
        <p:spPr>
          <a:xfrm>
            <a:off x="0" y="6483350"/>
            <a:ext cx="12192000" cy="374650"/>
          </a:xfrm>
          <a:prstGeom prst="rect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</a:t>
            </a:r>
            <a:endParaRPr kumimoji="1" lang="zh-CN" altLang="en-US" b="1" dirty="0"/>
          </a:p>
        </p:txBody>
      </p:sp>
      <p:sp>
        <p:nvSpPr>
          <p:cNvPr id="1048600" name="矩形 1"/>
          <p:cNvSpPr/>
          <p:nvPr/>
        </p:nvSpPr>
        <p:spPr>
          <a:xfrm>
            <a:off x="0" y="6483350"/>
            <a:ext cx="12192000" cy="374650"/>
          </a:xfrm>
          <a:prstGeom prst="rect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4"/>
          <p:cNvSpPr/>
          <p:nvPr/>
        </p:nvSpPr>
        <p:spPr>
          <a:xfrm>
            <a:off x="4064694" y="1228933"/>
            <a:ext cx="3353344" cy="439991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en-US" altLang="zh-CN" sz="4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  <a:endParaRPr lang="en-US" altLang="zh-CN" sz="4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en-US" altLang="zh-CN" sz="4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Evaluation</a:t>
            </a:r>
            <a:endParaRPr lang="en-US" altLang="zh-CN" sz="4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zh-CN" altLang="en-US" sz="4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Implementation</a:t>
            </a:r>
            <a:endParaRPr lang="en-US" altLang="zh-CN" b="1"/>
          </a:p>
        </p:txBody>
      </p:sp>
      <p:sp>
        <p:nvSpPr>
          <p:cNvPr id="29" name="文本框 28"/>
          <p:cNvSpPr txBox="1"/>
          <p:nvPr>
            <p:custDataLst>
              <p:tags r:id="rId1"/>
            </p:custDataLst>
          </p:nvPr>
        </p:nvSpPr>
        <p:spPr>
          <a:xfrm>
            <a:off x="5520690" y="1035050"/>
            <a:ext cx="646811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图像进行双边降采样，获得成对的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图像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DIV2K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分辨率，室外和室内照片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OST300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户外场景，如建筑、天空和山脉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Flickr2K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分辨率的城市和自然景观图像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"/>
            </p:custDataLst>
          </p:nvPr>
        </p:nvSpPr>
        <p:spPr>
          <a:xfrm>
            <a:off x="5528945" y="3724275"/>
            <a:ext cx="63741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对比算法：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MobiSR [MobiCom’19]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分割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图像，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GPU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加速器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μLayer [EuroSys ’19]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分割每个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层的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channel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GPU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加速器执行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CoDL [MobiSys ’22]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分割图像，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GPU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0" y="1175385"/>
            <a:ext cx="540131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Offline Phase: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SR Timing Profiler: A rooted smartphone with Android OS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.tflite models: TFLite C++ library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program: C++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 Split Learner: Workstation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Optimization Toolkit (tfmot)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Online Phase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Android App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Modified TFLite library: C++ and OpenCL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4761865"/>
            <a:ext cx="51301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三种基于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模型复杂度小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—&gt;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大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EDSR [CVPR’17]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ESRGAN [ECCV’18]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ENet-PAT [ICCV’17]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419090" y="953135"/>
            <a:ext cx="0" cy="553910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5419090" y="3442970"/>
            <a:ext cx="677291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0" y="4518660"/>
            <a:ext cx="541909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latin typeface="+mn-lt"/>
              </a:rPr>
              <a:t>Evaluation—Image Quality and Computing Latency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71422"/>
          <a:stretch>
            <a:fillRect/>
          </a:stretch>
        </p:blipFill>
        <p:spPr>
          <a:xfrm>
            <a:off x="506095" y="1929765"/>
            <a:ext cx="3373755" cy="2966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1525" y="5011420"/>
            <a:ext cx="9738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Pixel 6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智能手机上使用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EDSR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ESRGAN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ENet-PAT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小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—&gt;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大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图像质量和计算延迟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35603" r="35211"/>
          <a:stretch>
            <a:fillRect/>
          </a:stretch>
        </p:blipFill>
        <p:spPr>
          <a:xfrm>
            <a:off x="3879850" y="1929765"/>
            <a:ext cx="3445510" cy="2966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71825"/>
          <a:stretch>
            <a:fillRect/>
          </a:stretch>
        </p:blipFill>
        <p:spPr>
          <a:xfrm>
            <a:off x="7241540" y="1929765"/>
            <a:ext cx="3326130" cy="29667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83850" y="4050665"/>
            <a:ext cx="1728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设置不同的时间约束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baseline="-25000">
                <a:solidFill>
                  <a:srgbClr val="C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endParaRPr lang="en-US" altLang="zh-CN" b="1" baseline="-25000">
              <a:solidFill>
                <a:srgbClr val="C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0374630" y="2020570"/>
            <a:ext cx="0" cy="1885950"/>
          </a:xfrm>
          <a:prstGeom prst="straightConnector1">
            <a:avLst/>
          </a:prstGeom>
          <a:ln w="79375">
            <a:solidFill>
              <a:srgbClr val="C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460355" y="2640965"/>
            <a:ext cx="14420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延迟降低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1.8</a:t>
            </a:r>
            <a:r>
              <a:rPr lang="en-US" alt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-5.6</a:t>
            </a:r>
            <a:r>
              <a:rPr lang="en-US" alt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×</a:t>
            </a:r>
            <a:endParaRPr lang="en-US" alt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51430" y="1125855"/>
            <a:ext cx="602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GPU Only: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FP16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，最好的图像质量，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更高的计算延迟。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1870" y="5494655"/>
            <a:ext cx="2323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指标：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FYE-SR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更接近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GPU Only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306185" y="2640965"/>
            <a:ext cx="0" cy="788035"/>
          </a:xfrm>
          <a:prstGeom prst="straightConnector1">
            <a:avLst/>
          </a:prstGeom>
          <a:ln w="79375">
            <a:solidFill>
              <a:srgbClr val="C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07535" y="5494655"/>
            <a:ext cx="2323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PIQE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指标：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FYE-SR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比其他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SOTA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高出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96530" y="5494655"/>
            <a:ext cx="2323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指标：计算延迟降低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1.8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-5.6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61330" y="3651885"/>
            <a:ext cx="148907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提高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50%</a:t>
            </a:r>
            <a:endParaRPr lang="en-US" altLang="zh-CN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2595245" y="1494155"/>
            <a:ext cx="346075" cy="603250"/>
          </a:xfrm>
          <a:prstGeom prst="straightConnector1">
            <a:avLst/>
          </a:prstGeom>
          <a:ln w="444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+mn-lt"/>
                <a:sym typeface="+mn-ea"/>
              </a:rPr>
              <a:t>Evaluation—Image Quality and Computing Latency</a:t>
            </a:r>
            <a:endParaRPr kumimoji="1" lang="en-US" altLang="zh-CN" b="1" dirty="0">
              <a:latin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" y="1741805"/>
            <a:ext cx="11903710" cy="19919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42360" y="3791585"/>
            <a:ext cx="5662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FYE-SR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SOTA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ESRGAN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超分模型的图像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对比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51430" y="1125855"/>
            <a:ext cx="602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GPU Only: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FP16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，最好的图像质量，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更高的计算延迟。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2753360" y="1494155"/>
            <a:ext cx="187960" cy="387350"/>
          </a:xfrm>
          <a:prstGeom prst="straightConnector1">
            <a:avLst/>
          </a:prstGeom>
          <a:ln w="444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764395" y="4159885"/>
            <a:ext cx="1867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更高的图像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质量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82765" y="2534920"/>
            <a:ext cx="1045845" cy="4216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39020" y="2534920"/>
            <a:ext cx="1045845" cy="4216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26510" y="2534920"/>
            <a:ext cx="1045845" cy="4216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9" idx="2"/>
          </p:cNvCxnSpPr>
          <p:nvPr/>
        </p:nvCxnSpPr>
        <p:spPr>
          <a:xfrm>
            <a:off x="10462260" y="2956560"/>
            <a:ext cx="282575" cy="1203325"/>
          </a:xfrm>
          <a:prstGeom prst="straightConnector1">
            <a:avLst/>
          </a:prstGeom>
          <a:ln w="444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4217670"/>
            <a:ext cx="3047365" cy="2235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779645" y="5083810"/>
            <a:ext cx="4840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FYE-SR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SOTA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在其他指标上的定量比较：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PIQE</a:t>
            </a:r>
            <a:r>
              <a:rPr lang="en-US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LPIPS</a:t>
            </a:r>
            <a:r>
              <a:rPr lang="en-US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+mn-lt"/>
              </a:rPr>
              <a:t>Evaluation—Performance with Different T</a:t>
            </a:r>
            <a:r>
              <a:rPr kumimoji="1" lang="en-US" altLang="zh-CN" b="1" baseline="-25000" dirty="0">
                <a:solidFill>
                  <a:schemeClr val="bg1"/>
                </a:solidFill>
                <a:uFillTx/>
                <a:latin typeface="+mn-lt"/>
              </a:rPr>
              <a:t>obj</a:t>
            </a:r>
            <a:endParaRPr kumimoji="1" lang="en-US" altLang="zh-CN" b="1" baseline="-25000" dirty="0">
              <a:solidFill>
                <a:schemeClr val="bg1"/>
              </a:solidFill>
              <a:uFillTx/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1013460"/>
            <a:ext cx="5823585" cy="2564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7210" y="3606800"/>
            <a:ext cx="601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FYE-SR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SOTA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在不同的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下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图像质量和计算延迟的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对比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" y="4201160"/>
            <a:ext cx="6290310" cy="1696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52195" y="5897880"/>
            <a:ext cx="5514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不同的T</a:t>
            </a:r>
            <a:r>
              <a:rPr lang="en-US" altLang="zh-CN" baseline="-25000">
                <a:solidFill>
                  <a:schemeClr val="tx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下，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EDSR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NPU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划分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31405" y="475869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baseline="-25000"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增加时，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FYE-SR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能够自适应地调整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模型的分割，在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上执行更多的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计算，从而导致图像质量的提高。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26300" y="1421130"/>
            <a:ext cx="44742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baseline="-25000"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变化时，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FYE-SR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在图像质量上持续优于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MobiSR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，同时达到相同的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计算延迟。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MobiSR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根据像素变化跨处理器分割输入图像，这精度较低，低估了像素间的一致性。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</a:t>
            </a:r>
            <a:endParaRPr kumimoji="1" lang="zh-CN" altLang="en-US" b="1" dirty="0"/>
          </a:p>
        </p:txBody>
      </p:sp>
      <p:sp>
        <p:nvSpPr>
          <p:cNvPr id="1048599" name="矩形 4"/>
          <p:cNvSpPr/>
          <p:nvPr/>
        </p:nvSpPr>
        <p:spPr>
          <a:xfrm>
            <a:off x="4064694" y="1228933"/>
            <a:ext cx="335334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Evaluation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zh-CN" altLang="en-US" sz="4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600" name="矩形 1"/>
          <p:cNvSpPr/>
          <p:nvPr/>
        </p:nvSpPr>
        <p:spPr>
          <a:xfrm>
            <a:off x="0" y="6483350"/>
            <a:ext cx="12192000" cy="374650"/>
          </a:xfrm>
          <a:prstGeom prst="rect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6990" y="2734310"/>
            <a:ext cx="2976245" cy="172593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Conclusion</a:t>
            </a:r>
            <a:endParaRPr lang="en-US" altLang="zh-CN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27735"/>
            <a:ext cx="12192635" cy="5372100"/>
          </a:xfr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Problem: 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如何实现超分模型在移动端的低时延&amp;高质量？</a:t>
            </a:r>
            <a:endParaRPr lang="zh-CN" altLang="en-US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Input (Optional):</a:t>
            </a:r>
            <a:r>
              <a:rPr kumimoji="1" lang="zh-CN" altLang="en-US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GB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﻿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低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质量图像</a:t>
            </a: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SR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</a:t>
            </a:r>
            <a:endParaRPr kumimoji="1" lang="en-US" altLang="zh-CN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Output:</a:t>
            </a:r>
            <a:r>
              <a:rPr kumimoji="1" lang="zh-CN" altLang="en-US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GB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﻿</a:t>
            </a:r>
            <a:r>
              <a:rPr kumimoji="1" lang="zh-CN" altLang="en-GB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质量</a:t>
            </a:r>
            <a:r>
              <a:rPr kumimoji="1" lang="zh-CN" altLang="en-GB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图像</a:t>
            </a:r>
            <a:endParaRPr kumimoji="1" lang="zh-CN" altLang="en-US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Significance: </a:t>
            </a: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﻿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提升图像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质量，节约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计算资源</a:t>
            </a:r>
            <a:endParaRPr kumimoji="1" lang="en-US" altLang="zh-CN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 err="1">
                <a:solidFill>
                  <a:schemeClr val="accent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SoA</a:t>
            </a:r>
            <a:r>
              <a:rPr kumimoji="1" lang="en-US" altLang="zh-CN" sz="1300" b="1" dirty="0">
                <a:solidFill>
                  <a:schemeClr val="accent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&amp; Limitation: </a:t>
            </a:r>
            <a:r>
              <a:rPr kumimoji="1" lang="en-US" altLang="zh-CN" sz="1300" dirty="0">
                <a:solidFill>
                  <a:schemeClr val="accent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﻿</a:t>
            </a:r>
            <a:endParaRPr kumimoji="1" lang="en-US" altLang="zh-CN" sz="1300" b="1" dirty="0">
              <a:solidFill>
                <a:schemeClr val="accent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L1: 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过度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压缩超分辨率模型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会严重损害图像质量</a:t>
            </a:r>
            <a:endParaRPr lang="en-US" altLang="zh-CN" sz="13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L2: 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模型切分时忽略了AI加速器运算时可能造成的精度损失</a:t>
            </a:r>
            <a:endParaRPr lang="en-US" altLang="zh-CN" sz="108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Opportunities: </a:t>
            </a:r>
            <a:endParaRPr kumimoji="1" lang="en-GB" altLang="zh-CN" sz="1300" b="1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L1 -&gt; O1</a:t>
            </a:r>
            <a:r>
              <a:rPr kumimoji="1" lang="zh-CN" altLang="en-US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超分辨率模型在相同参数大小的情况下需要更多的计算量，AI加速器可以加速SR模型的运算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3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L2 -&gt; O2</a:t>
            </a:r>
            <a:r>
              <a:rPr lang="zh-CN" altLang="en-US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SR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产生的超分图像质量可以通过不同的指标进行评估，不同的指标评估了不同方面的图像质量。</a:t>
            </a:r>
            <a:endParaRPr lang="en-US" altLang="zh-CN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L2 -&gt; </a:t>
            </a:r>
            <a:r>
              <a:rPr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O3 (Insight)</a:t>
            </a:r>
            <a:r>
              <a:rPr lang="zh-CN" altLang="en-US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SR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模型中不同层对量化精度的敏感性不同。</a:t>
            </a:r>
            <a:endParaRPr lang="en-US" altLang="zh-CN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Challenges:</a:t>
            </a:r>
            <a:endParaRPr kumimoji="1" lang="en-US" altLang="zh-CN" sz="13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O1 -&gt; C1: </a:t>
            </a:r>
            <a:r>
              <a:rPr kumimoji="1" lang="en-US" altLang="zh-CN" sz="13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SR模型每一层的端到端时延难以计算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O1&amp;O2 -&gt; C2: 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如何在保证精度&amp;速度下，实现SR模型的layer-level切分？</a:t>
            </a:r>
            <a:endParaRPr kumimoji="1" lang="zh-CN" altLang="en-US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O3 -&gt; C3: 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如何减少异构处理器之间数据格式转换的开销？</a:t>
            </a:r>
            <a:endParaRPr lang="zh-CN" altLang="en-US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Model:</a:t>
            </a:r>
            <a:endParaRPr kumimoji="1" lang="en-US" altLang="zh-CN" sz="1300" b="1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﻿</a:t>
            </a:r>
            <a:r>
              <a:rPr kumimoji="1"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C1 -&gt; M1: 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SR Timing Profiler：测量SR模型的不同NN层在传统处理器(例如GPU)和AI加速器(例如NPU)上的端到端延迟</a:t>
            </a:r>
            <a:endParaRPr lang="zh-CN" altLang="en-US"/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C2 -&gt; M2: 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Model Split Learner：解决最优SR模型分割优化问题</a:t>
            </a:r>
            <a:endParaRPr lang="zh-CN" altLang="en-US"/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C3 -&gt; M3: 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 Format Converter：将中间特征图转换为正确的数据格式(例如INT8和FP32)，以便在异构处理器之间正确切换SR模型的计算。</a:t>
            </a:r>
            <a:endParaRPr lang="zh-CN" alt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Contributions:</a:t>
            </a:r>
            <a:endParaRPr kumimoji="1" lang="en-US" altLang="zh-CN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Concep</a:t>
            </a:r>
            <a:r>
              <a:rPr kumimoji="1" lang="en-US" altLang="zh-CN" sz="1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tually:</a:t>
            </a:r>
            <a:r>
              <a:rPr kumimoji="1" lang="zh-CN" altLang="en-US" sz="1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GB" altLang="zh-CN" sz="13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﻿</a:t>
            </a:r>
            <a:r>
              <a:rPr kumimoji="1"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kumimoji="1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he first </a:t>
            </a:r>
            <a:r>
              <a:rPr kumimoji="1" 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work for </a:t>
            </a:r>
            <a:r>
              <a:rPr kumimoji="1" 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最小化超分模型的端到端延迟并最大化超分图像的感知质量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kumimoji="1"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﻿</a:t>
            </a:r>
            <a:r>
              <a:rPr kumimoji="1"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Techni</a:t>
            </a:r>
            <a:r>
              <a:rPr kumimoji="1" lang="en-US" altLang="zh-CN" sz="1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cally: </a:t>
            </a:r>
            <a:r>
              <a:rPr lang="en-US" altLang="zh-CN" sz="1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﻿ ﻿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SR Timing Profiler</a:t>
            </a:r>
            <a:r>
              <a:rPr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+ 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Model Split Learner</a:t>
            </a:r>
            <a:r>
              <a:rPr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+ </a:t>
            </a:r>
            <a:r>
              <a:rPr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Data Format Converter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3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</a:t>
            </a:r>
            <a:r>
              <a:rPr kumimoji="1" lang="en-US" altLang="zh-CN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eriment</a:t>
            </a:r>
            <a:r>
              <a:rPr kumimoji="1" lang="en-US" altLang="zh-CN" sz="1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ally</a:t>
            </a:r>
            <a:r>
              <a:rPr kumimoji="1" lang="en-US" altLang="zh-CN" sz="13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r>
              <a:rPr kumimoji="1" lang="zh-CN" altLang="en-US" sz="13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GB" altLang="zh-CN" sz="13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﻿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Scale: </a:t>
            </a: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种</a:t>
            </a: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SR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模型，多种时延约束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条件，</a:t>
            </a: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HR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数据集</a:t>
            </a:r>
            <a:endParaRPr kumimoji="1" lang="zh-CN" altLang="en-US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98830" lvl="1"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Baselines: </a:t>
            </a:r>
            <a:endParaRPr kumimoji="1" lang="zh-CN" altLang="en-US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1256030" lvl="2"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MobiSR [MobiCom</a:t>
            </a: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19], μLayer [EuroSys</a:t>
            </a: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19], 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CoDL [MobiSys</a:t>
            </a: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’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22]</a:t>
            </a:r>
            <a:endParaRPr kumimoji="1" lang="zh-CN" altLang="en-US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98830" lvl="1"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Metrics: </a:t>
            </a: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Latency, 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both structural metrics (PSNR and SSIM) and perceptual</a:t>
            </a:r>
            <a:r>
              <a:rPr kumimoji="1" lang="en-US" altLang="zh-CN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13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metrics (PIQE and LPIPS)</a:t>
            </a:r>
            <a:endParaRPr kumimoji="1" lang="zh-CN" altLang="en-US" sz="13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75" y="880110"/>
            <a:ext cx="5941060" cy="16490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Conclusion</a:t>
            </a:r>
            <a:endParaRPr lang="en-US" altLang="zh-CN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927735"/>
            <a:ext cx="12199620" cy="563118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这个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有什么问题，基于这个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还能做什么？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优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这篇论文虽然想法很朴素，但是给我的感觉：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每一个设计点都做的很扎实、很深入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部分、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部分的图很多，也包含了一些实验结果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部分，实验分析多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缺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模型拆分策略：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在我看来，本文是第一个将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的切分位置以及感知图像质量一起建模到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函数中，之前都是将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的切分位置建模到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函数中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在我认知中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还有没有其他的指标可以建模进去？一起训练？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比如客户端负载动态变化、运行时处理器状态（如温度、负载、功耗）等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之前做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CV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里面的模型切分，比如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ResNet/VGG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这种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网络的切分，没有一个人做过超分模型的切分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然后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FYE-SR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观察到了超分模型上进行模型切分的独立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，并展开研究。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缺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Mobile device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部署：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模型切分有的是用在边缘端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(Nvidia Xaiver)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，感觉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FYE-SR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没有充分挖掘出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mobile device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Insight(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没有说出来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区别在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哪里，难在哪里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比如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上散热更差，建模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考虑功耗；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上计算能力更差，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/>
              <a:buNone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Conclusion</a:t>
            </a:r>
            <a:endParaRPr lang="en-US" altLang="zh-CN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086485"/>
            <a:ext cx="12192000" cy="347662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这个paper提到的idea，能不能用在自己的方向/project上面？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multi/early-exiting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退出出口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指标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精度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时延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的联合训练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异构处理器：在哪个处理器上退出？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XAI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可解释性学习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选择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XAI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的哪一层对结果贡献更大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指标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精度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时延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这个paper能不能泛化，需要较为熟悉这个小方向？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该论文只是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切割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了超分的模型，模型拆分方法能否泛化到计算更复杂的模型？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如LLM中的Transformer架构？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能否将该方法适配到资源更受限的物联网设备？例如，低功耗智能家居设备如何高效完成边缘任务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charset="0"/>
              <a:buChar char="Ø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[MobiCom23] {NeuriCam} Key-Frame Video Super-Resolution and Colorization for IoT Cameras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279400" y="4870450"/>
            <a:ext cx="9552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  <a:highlight>
                  <a:srgbClr val="FFFF00"/>
                </a:highlight>
              </a:rPr>
              <a:t>TMC</a:t>
            </a:r>
            <a:r>
              <a:rPr lang="zh-CN" altLang="en-US">
                <a:solidFill>
                  <a:srgbClr val="C00000"/>
                </a:solidFill>
                <a:highlight>
                  <a:srgbClr val="FFFF00"/>
                </a:highlight>
              </a:rPr>
              <a:t>候选框过滤：</a:t>
            </a:r>
            <a:endParaRPr lang="zh-CN" altLang="en-US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zh-CN" altLang="en-US">
                <a:solidFill>
                  <a:srgbClr val="C00000"/>
                </a:solidFill>
                <a:highlight>
                  <a:srgbClr val="FFFF00"/>
                </a:highlight>
              </a:rPr>
              <a:t>有些重要的框过滤掉后，会有风险；我们能不能学习一个小的分类模型（</a:t>
            </a:r>
            <a:r>
              <a:rPr lang="en-US" altLang="zh-CN">
                <a:solidFill>
                  <a:srgbClr val="C00000"/>
                </a:solidFill>
                <a:highlight>
                  <a:srgbClr val="FFFF00"/>
                </a:highlight>
              </a:rPr>
              <a:t>0</a:t>
            </a:r>
            <a:r>
              <a:rPr lang="zh-CN" altLang="en-US">
                <a:solidFill>
                  <a:srgbClr val="C00000"/>
                </a:solidFill>
                <a:highlight>
                  <a:srgbClr val="FFFF00"/>
                </a:highlight>
              </a:rPr>
              <a:t>：筛掉，</a:t>
            </a:r>
            <a:r>
              <a:rPr lang="en-US" altLang="zh-CN">
                <a:solidFill>
                  <a:srgbClr val="C00000"/>
                </a:solidFill>
                <a:highlight>
                  <a:srgbClr val="FFFF00"/>
                </a:highlight>
              </a:rPr>
              <a:t>1</a:t>
            </a:r>
            <a:r>
              <a:rPr lang="zh-CN" altLang="en-US">
                <a:solidFill>
                  <a:srgbClr val="C00000"/>
                </a:solidFill>
                <a:highlight>
                  <a:srgbClr val="FFFF00"/>
                </a:highlight>
              </a:rPr>
              <a:t>：选择），</a:t>
            </a:r>
            <a:r>
              <a:rPr lang="en-US" altLang="zh-CN">
                <a:solidFill>
                  <a:srgbClr val="C00000"/>
                </a:solidFill>
                <a:highlight>
                  <a:srgbClr val="FFFF00"/>
                </a:highlight>
              </a:rPr>
              <a:t>Loss</a:t>
            </a:r>
            <a:r>
              <a:rPr lang="zh-CN" altLang="en-US">
                <a:solidFill>
                  <a:srgbClr val="C00000"/>
                </a:solidFill>
                <a:highlight>
                  <a:srgbClr val="FFFF00"/>
                </a:highlight>
              </a:rPr>
              <a:t>设计为精度</a:t>
            </a:r>
            <a:r>
              <a:rPr lang="en-US" altLang="zh-CN">
                <a:solidFill>
                  <a:srgbClr val="C00000"/>
                </a:solidFill>
                <a:highlight>
                  <a:srgbClr val="FFFF00"/>
                </a:highlight>
              </a:rPr>
              <a:t>+</a:t>
            </a:r>
            <a:r>
              <a:rPr lang="zh-CN" altLang="en-US">
                <a:solidFill>
                  <a:srgbClr val="C00000"/>
                </a:solidFill>
                <a:highlight>
                  <a:srgbClr val="FFFF00"/>
                </a:highlight>
              </a:rPr>
              <a:t>时延</a:t>
            </a:r>
            <a:endParaRPr lang="zh-CN" altLang="en-US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3855" y="2177292"/>
            <a:ext cx="12192000" cy="15010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464" y="2000474"/>
            <a:ext cx="11326749" cy="1510380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en-US" sz="6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Southeast University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7" y="147830"/>
            <a:ext cx="965206" cy="95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910153" y="4405362"/>
            <a:ext cx="8371694" cy="707886"/>
          </a:xfrm>
        </p:spPr>
        <p:txBody>
          <a:bodyPr>
            <a:normAutofit/>
          </a:bodyPr>
          <a:lstStyle/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﻿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2385054" y="5001353"/>
            <a:ext cx="7421892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刘天恩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东南大学智慧物联网实验室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</a:t>
            </a:r>
            <a:endParaRPr kumimoji="1" lang="zh-CN" altLang="en-US" b="1" dirty="0"/>
          </a:p>
        </p:txBody>
      </p:sp>
      <p:sp>
        <p:nvSpPr>
          <p:cNvPr id="1048600" name="矩形 1"/>
          <p:cNvSpPr/>
          <p:nvPr/>
        </p:nvSpPr>
        <p:spPr>
          <a:xfrm>
            <a:off x="0" y="6483350"/>
            <a:ext cx="12192000" cy="374650"/>
          </a:xfrm>
          <a:prstGeom prst="rect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4"/>
          <p:cNvSpPr/>
          <p:nvPr/>
        </p:nvSpPr>
        <p:spPr>
          <a:xfrm>
            <a:off x="4064694" y="1228933"/>
            <a:ext cx="3353344" cy="439991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en-US" altLang="zh-CN" sz="4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Evaluation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Background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0" y="3905885"/>
            <a:ext cx="12171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超分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技术已被广泛应用于移动设备，以增强用户体验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" y="1003935"/>
            <a:ext cx="1219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图像超分辨率（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Image super-resolution, SR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）通过提高图像分辨率来提高图像质量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1636395"/>
            <a:ext cx="5349875" cy="2097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335" y="1602105"/>
            <a:ext cx="5828665" cy="2165350"/>
          </a:xfrm>
          <a:prstGeom prst="rect">
            <a:avLst/>
          </a:prstGeom>
        </p:spPr>
      </p:pic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4855" y="4538345"/>
            <a:ext cx="2304000" cy="1260000"/>
          </a:xfrm>
          <a:prstGeom prst="rect">
            <a:avLst/>
          </a:prstGeom>
        </p:spPr>
      </p:pic>
      <p:pic>
        <p:nvPicPr>
          <p:cNvPr id="13" name="图片 12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80020" y="4538345"/>
            <a:ext cx="2303780" cy="1260000"/>
          </a:xfrm>
          <a:prstGeom prst="rect">
            <a:avLst/>
          </a:prstGeom>
        </p:spPr>
      </p:pic>
      <p:pic>
        <p:nvPicPr>
          <p:cNvPr id="14" name="图片 13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14965" y="4538345"/>
            <a:ext cx="2303780" cy="1260000"/>
          </a:xfrm>
          <a:prstGeom prst="rect">
            <a:avLst/>
          </a:prstGeom>
        </p:spPr>
      </p:pic>
      <p:pic>
        <p:nvPicPr>
          <p:cNvPr id="15" name="图片 14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949910" y="4538345"/>
            <a:ext cx="2303780" cy="12600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803275" y="5888990"/>
            <a:ext cx="2009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手机游戏渲染</a:t>
            </a:r>
            <a:endParaRPr lang="zh-CN" altLang="en-US" sz="2000"/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3434715" y="5888990"/>
            <a:ext cx="2233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摄像头监控</a:t>
            </a:r>
            <a:r>
              <a:rPr lang="zh-CN" altLang="en-US" sz="2000"/>
              <a:t>视频</a:t>
            </a:r>
            <a:endParaRPr lang="zh-CN" altLang="en-US" sz="2000"/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6108065" y="5888990"/>
            <a:ext cx="2295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观看高清</a:t>
            </a:r>
            <a:r>
              <a:rPr lang="zh-CN" altLang="en-US" sz="2000"/>
              <a:t>视频</a:t>
            </a:r>
            <a:endParaRPr lang="zh-CN" altLang="en-US" sz="2000"/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8702040" y="5888990"/>
            <a:ext cx="2567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增强现实场景</a:t>
            </a:r>
            <a:r>
              <a:rPr lang="zh-CN" altLang="en-US" sz="2000"/>
              <a:t>渲染</a:t>
            </a:r>
            <a:endParaRPr lang="zh-CN" altLang="en-US" sz="2000"/>
          </a:p>
        </p:txBody>
      </p:sp>
      <p:sp>
        <p:nvSpPr>
          <p:cNvPr id="9" name="矩形 8"/>
          <p:cNvSpPr/>
          <p:nvPr/>
        </p:nvSpPr>
        <p:spPr>
          <a:xfrm>
            <a:off x="733425" y="2541270"/>
            <a:ext cx="37973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94225" y="2668270"/>
            <a:ext cx="852170" cy="9340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933065" y="1636395"/>
            <a:ext cx="852170" cy="10534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stCxn id="9" idx="3"/>
          </p:cNvCxnSpPr>
          <p:nvPr/>
        </p:nvCxnSpPr>
        <p:spPr>
          <a:xfrm flipV="1">
            <a:off x="1113155" y="2284730"/>
            <a:ext cx="1819910" cy="4597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7" idx="1"/>
          </p:cNvCxnSpPr>
          <p:nvPr/>
        </p:nvCxnSpPr>
        <p:spPr>
          <a:xfrm>
            <a:off x="1113155" y="2744470"/>
            <a:ext cx="3481070" cy="3911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79220" y="2805430"/>
            <a:ext cx="1991995" cy="46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FF0000"/>
                </a:solidFill>
              </a:rPr>
              <a:t>不同的超分模型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sym typeface="+mn-ea"/>
              </a:rPr>
              <a:t>Background</a:t>
            </a:r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44554" t="38362" r="6808" b="26015"/>
          <a:stretch>
            <a:fillRect/>
          </a:stretch>
        </p:blipFill>
        <p:spPr>
          <a:xfrm>
            <a:off x="8148955" y="3256915"/>
            <a:ext cx="3333750" cy="11576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930" y="4781550"/>
            <a:ext cx="35198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完全线性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，通过简单的算术（例如，加权平均）在现有附近像素上创建新像素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缺乏高频图像信息（例如，物体边缘）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98570" y="4781550"/>
            <a:ext cx="3723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基于滤波器的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中加入了适度的非线性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如锐化滤波器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图像质量仍然有限。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25410" y="478155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通过回归任务学习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的通用非线性近似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，如生成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式对抗网络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虽然提高了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质量，但是计算成本高昂。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76115" y="925195"/>
            <a:ext cx="2486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Image super-resolution</a:t>
            </a:r>
            <a:endParaRPr lang="en-US" altLang="zh-CN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 : LR </a:t>
            </a:r>
            <a:r>
              <a:rPr lang="en-US" altLang="en-US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 H</a:t>
            </a:r>
            <a:r>
              <a:rPr lang="en-US" altLang="zh-CN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endParaRPr lang="en-US" altLang="zh-CN" b="1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935" y="1517650"/>
            <a:ext cx="678815" cy="4622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320" y="1243330"/>
            <a:ext cx="1485265" cy="10109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576195" y="2235200"/>
            <a:ext cx="1671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低分辨率</a:t>
            </a:r>
            <a:r>
              <a:rPr lang="en-US" altLang="zh-CN"/>
              <a:t>(LR)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7673975" y="2235200"/>
            <a:ext cx="1671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高分辨率</a:t>
            </a:r>
            <a:r>
              <a:rPr lang="en-US" altLang="zh-CN"/>
              <a:t>(HR)</a:t>
            </a:r>
            <a:endParaRPr lang="en-US" altLang="zh-CN"/>
          </a:p>
        </p:txBody>
      </p:sp>
      <p:sp>
        <p:nvSpPr>
          <p:cNvPr id="21" name="右箭头 20"/>
          <p:cNvSpPr/>
          <p:nvPr/>
        </p:nvSpPr>
        <p:spPr>
          <a:xfrm>
            <a:off x="5176520" y="1640840"/>
            <a:ext cx="1129030" cy="219710"/>
          </a:xfrm>
          <a:prstGeom prst="rightArrow">
            <a:avLst>
              <a:gd name="adj1" fmla="val 50000"/>
              <a:gd name="adj2" fmla="val 123988"/>
            </a:avLst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247515" y="1958340"/>
            <a:ext cx="3423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C00000"/>
                </a:solidFill>
              </a:rPr>
              <a:t>基于插值的</a:t>
            </a:r>
            <a:r>
              <a:rPr lang="en-US" altLang="zh-CN" b="1">
                <a:solidFill>
                  <a:srgbClr val="C00000"/>
                </a:solidFill>
              </a:rPr>
              <a:t>SR</a:t>
            </a:r>
            <a:r>
              <a:rPr lang="zh-CN" altLang="en-US" b="1">
                <a:solidFill>
                  <a:srgbClr val="C00000"/>
                </a:solidFill>
              </a:rPr>
              <a:t>、基于过滤器的</a:t>
            </a:r>
            <a:r>
              <a:rPr lang="en-US" altLang="zh-CN" b="1">
                <a:solidFill>
                  <a:srgbClr val="C00000"/>
                </a:solidFill>
              </a:rPr>
              <a:t>SR</a:t>
            </a:r>
            <a:r>
              <a:rPr lang="zh-CN" altLang="en-US" b="1">
                <a:solidFill>
                  <a:srgbClr val="C00000"/>
                </a:solidFill>
              </a:rPr>
              <a:t>、基于</a:t>
            </a:r>
            <a:r>
              <a:rPr lang="en-US" altLang="zh-CN" b="1">
                <a:solidFill>
                  <a:srgbClr val="C00000"/>
                </a:solidFill>
              </a:rPr>
              <a:t>NN</a:t>
            </a:r>
            <a:r>
              <a:rPr lang="zh-CN" altLang="en-US" b="1">
                <a:solidFill>
                  <a:srgbClr val="C00000"/>
                </a:solidFill>
              </a:rPr>
              <a:t>的</a:t>
            </a:r>
            <a:r>
              <a:rPr lang="en-US" altLang="zh-CN" b="1">
                <a:solidFill>
                  <a:srgbClr val="C00000"/>
                </a:solidFill>
              </a:rPr>
              <a:t>SR</a:t>
            </a:r>
            <a:endParaRPr lang="en-US" altLang="zh-CN" b="1">
              <a:solidFill>
                <a:srgbClr val="C0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5070" t="1783" r="56119" b="26444"/>
          <a:stretch>
            <a:fillRect/>
          </a:stretch>
        </p:blipFill>
        <p:spPr>
          <a:xfrm>
            <a:off x="816610" y="3154680"/>
            <a:ext cx="1871980" cy="16414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16610" y="2779395"/>
            <a:ext cx="1882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olidFill>
                  <a:srgbClr val="C00000"/>
                </a:solidFill>
                <a:sym typeface="+mn-ea"/>
              </a:rPr>
              <a:t>基于插值的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SR</a:t>
            </a:r>
            <a:endParaRPr lang="en-US" altLang="zh-CN" b="1">
              <a:solidFill>
                <a:srgbClr val="C00000"/>
              </a:solidFill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 l="44421" t="2227" r="6445" b="61760"/>
          <a:stretch>
            <a:fillRect/>
          </a:stretch>
        </p:blipFill>
        <p:spPr>
          <a:xfrm>
            <a:off x="4019550" y="3222625"/>
            <a:ext cx="3429635" cy="1191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38040" y="2779395"/>
            <a:ext cx="2127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olidFill>
                  <a:srgbClr val="C00000"/>
                </a:solidFill>
                <a:sym typeface="+mn-ea"/>
              </a:rPr>
              <a:t>基于过滤器的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SR</a:t>
            </a:r>
            <a:endParaRPr lang="en-US" altLang="zh-CN" b="1">
              <a:solidFill>
                <a:srgbClr val="C0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03970" y="2779395"/>
            <a:ext cx="17405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olidFill>
                  <a:srgbClr val="C00000"/>
                </a:solidFill>
                <a:sym typeface="+mn-ea"/>
              </a:rPr>
              <a:t>基于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NN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的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SR</a:t>
            </a:r>
            <a:endParaRPr lang="en-US" altLang="zh-CN" b="1">
              <a:solidFill>
                <a:srgbClr val="C00000"/>
              </a:solidFill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140" y="2653030"/>
            <a:ext cx="12087860" cy="0"/>
          </a:xfrm>
          <a:prstGeom prst="line">
            <a:avLst/>
          </a:prstGeom>
          <a:ln w="31750" cap="rnd">
            <a:solidFill>
              <a:schemeClr val="tx1"/>
            </a:solidFill>
            <a:prstDash val="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859395" y="5970270"/>
            <a:ext cx="41744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240p—&gt;480p: 180ms on Google Pixel 6</a:t>
            </a:r>
            <a:endParaRPr lang="en-US" altLang="zh-CN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639185" y="2665730"/>
            <a:ext cx="0" cy="3685540"/>
          </a:xfrm>
          <a:prstGeom prst="line">
            <a:avLst/>
          </a:prstGeom>
          <a:ln w="31750" cap="rnd">
            <a:solidFill>
              <a:schemeClr val="tx1"/>
            </a:solidFill>
            <a:prstDash val="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654290" y="2702560"/>
            <a:ext cx="0" cy="3685540"/>
          </a:xfrm>
          <a:prstGeom prst="line">
            <a:avLst/>
          </a:prstGeom>
          <a:ln w="31750" cap="rnd">
            <a:solidFill>
              <a:schemeClr val="tx1"/>
            </a:solidFill>
            <a:prstDash val="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285115" y="5795010"/>
            <a:ext cx="11525885" cy="920750"/>
          </a:xfrm>
          <a:prstGeom prst="roundRect">
            <a:avLst>
              <a:gd name="adj" fmla="val 41224"/>
            </a:avLst>
          </a:prstGeom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/>
              <a:t>Problem: </a:t>
            </a:r>
            <a:r>
              <a:rPr lang="zh-CN" altLang="en-US" sz="2800" b="1"/>
              <a:t>如何实现</a:t>
            </a:r>
            <a:r>
              <a:rPr lang="zh-CN" altLang="en-US" sz="2800" b="1">
                <a:sym typeface="+mn-ea"/>
              </a:rPr>
              <a:t>超分模型</a:t>
            </a:r>
            <a:r>
              <a:rPr lang="zh-CN" altLang="en-US" sz="2800" b="1"/>
              <a:t>在移动端的高效</a:t>
            </a:r>
            <a:r>
              <a:rPr lang="zh-CN" altLang="en-US" sz="2800" b="1"/>
              <a:t>部署？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5600" y="18511"/>
            <a:ext cx="11836400" cy="909224"/>
          </a:xfrm>
        </p:spPr>
        <p:txBody>
          <a:bodyPr>
            <a:normAutofit/>
          </a:bodyPr>
          <a:lstStyle/>
          <a:p>
            <a:r>
              <a:rPr lang="en-US" altLang="zh-CN" b="1"/>
              <a:t>Related Work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457200" y="1962785"/>
            <a:ext cx="3644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模型压缩</a:t>
            </a:r>
            <a:endParaRPr lang="zh-CN" alt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/>
              <a:t>卷积核压缩</a:t>
            </a:r>
            <a:endParaRPr lang="zh-CN" altLang="en-US" sz="20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模型量化</a:t>
            </a:r>
            <a:endParaRPr lang="zh-CN" alt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/>
              <a:t>权重量化、激活量化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457200" y="4818380"/>
            <a:ext cx="2404745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神经网络切分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混合精度计算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神经网络搜索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75913" b="35987"/>
          <a:stretch>
            <a:fillRect/>
          </a:stretch>
        </p:blipFill>
        <p:spPr>
          <a:xfrm>
            <a:off x="4360545" y="1278890"/>
            <a:ext cx="1872615" cy="2150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5094" t="7829" r="4906" b="50000"/>
          <a:stretch>
            <a:fillRect/>
          </a:stretch>
        </p:blipFill>
        <p:spPr>
          <a:xfrm>
            <a:off x="4022090" y="5501005"/>
            <a:ext cx="1640840" cy="815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90" y="3869055"/>
            <a:ext cx="1892300" cy="1625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475" y="3869690"/>
            <a:ext cx="2654300" cy="1504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35" y="1463040"/>
            <a:ext cx="5267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设计轻量化超分辨率模型：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4001135"/>
            <a:ext cx="38373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基于异构处理器的高效神经网络计算：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l="23760" r="51753" b="35987"/>
          <a:stretch>
            <a:fillRect/>
          </a:stretch>
        </p:blipFill>
        <p:spPr>
          <a:xfrm>
            <a:off x="6334760" y="1278890"/>
            <a:ext cx="1903730" cy="21501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030970" y="2005330"/>
            <a:ext cx="299974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C00000"/>
                </a:solidFill>
                <a:sym typeface="+mn-ea"/>
              </a:rPr>
              <a:t>Limitation1: 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压缩</a:t>
            </a:r>
            <a:r>
              <a:rPr lang="en-US" altLang="zh-CN" sz="2000" b="1">
                <a:solidFill>
                  <a:srgbClr val="C00000"/>
                </a:solidFill>
                <a:sym typeface="+mn-ea"/>
              </a:rPr>
              <a:t>SR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模型可以提高速度，但会严重损害图像质量。</a:t>
            </a:r>
            <a:endParaRPr lang="zh-CN" altLang="en-US" sz="2000" b="1">
              <a:solidFill>
                <a:srgbClr val="C0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96680" y="4258310"/>
            <a:ext cx="31953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C00000"/>
                </a:solidFill>
                <a:sym typeface="+mn-ea"/>
              </a:rPr>
              <a:t>Limitation2: 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模型切分时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忽略了</a:t>
            </a:r>
            <a:r>
              <a:rPr lang="en-US" altLang="zh-CN" sz="2000" b="1">
                <a:solidFill>
                  <a:srgbClr val="C00000"/>
                </a:solidFill>
                <a:sym typeface="+mn-ea"/>
              </a:rPr>
              <a:t>AI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加速器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运算时可能造成的精度损失。</a:t>
            </a:r>
            <a:endParaRPr lang="zh-CN" altLang="en-US" sz="2000" b="1">
              <a:solidFill>
                <a:srgbClr val="C00000"/>
              </a:solidFill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 l="5170" t="54235" r="12755" b="7865"/>
          <a:stretch>
            <a:fillRect/>
          </a:stretch>
        </p:blipFill>
        <p:spPr>
          <a:xfrm>
            <a:off x="6036945" y="5494655"/>
            <a:ext cx="1638300" cy="80327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700270" y="2769870"/>
            <a:ext cx="1296670" cy="46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FF0000"/>
                </a:solidFill>
              </a:rPr>
              <a:t>低质量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79870" y="2769870"/>
            <a:ext cx="1296670" cy="46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FF0000"/>
                </a:solidFill>
              </a:rPr>
              <a:t>高质量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8382000" y="2225675"/>
            <a:ext cx="474345" cy="3873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8613775" y="4572000"/>
            <a:ext cx="474345" cy="3873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</a:t>
            </a:r>
            <a:endParaRPr kumimoji="1" lang="zh-CN" altLang="en-US" b="1" dirty="0"/>
          </a:p>
        </p:txBody>
      </p:sp>
      <p:sp>
        <p:nvSpPr>
          <p:cNvPr id="1048599" name="矩形 4"/>
          <p:cNvSpPr/>
          <p:nvPr/>
        </p:nvSpPr>
        <p:spPr>
          <a:xfrm>
            <a:off x="4064694" y="1228933"/>
            <a:ext cx="3353344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  <a:endParaRPr lang="en-US" altLang="zh-CN" sz="4000" b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Evaluation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en-US" altLang="zh-CN" sz="40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600" name="矩形 1"/>
          <p:cNvSpPr/>
          <p:nvPr/>
        </p:nvSpPr>
        <p:spPr>
          <a:xfrm>
            <a:off x="0" y="6483350"/>
            <a:ext cx="12192000" cy="374650"/>
          </a:xfrm>
          <a:prstGeom prst="rect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CC1993-4A58-5441-BC2A-C02768F05C35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Motivation</a:t>
            </a:r>
            <a:endParaRPr lang="en-US" altLang="zh-CN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3832225"/>
            <a:ext cx="1682750" cy="1784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240" y="3965575"/>
            <a:ext cx="1689100" cy="1504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05" y="3978275"/>
            <a:ext cx="1701800" cy="1492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8950" y="2237105"/>
            <a:ext cx="3586480" cy="123317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55600" y="1756410"/>
            <a:ext cx="41103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超分模型：</a:t>
            </a:r>
            <a:r>
              <a:rPr lang="en-US" altLang="zh-CN" sz="2000">
                <a:sym typeface="+mn-ea"/>
              </a:rPr>
              <a:t>SwinIR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1100</a:t>
            </a:r>
            <a:r>
              <a:rPr lang="zh-CN" altLang="en-US" sz="2000">
                <a:sym typeface="+mn-ea"/>
              </a:rPr>
              <a:t>万个参数</a:t>
            </a:r>
            <a:endParaRPr lang="zh-CN" altLang="en-US" sz="2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5" y="927735"/>
            <a:ext cx="1218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超分辨率模型在相同参数大小的情况下需要更多的计算量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7230745" y="1756410"/>
            <a:ext cx="4865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分类模型：</a:t>
            </a:r>
            <a:r>
              <a:rPr lang="en-US" altLang="zh-CN" sz="2000">
                <a:sym typeface="+mn-ea"/>
              </a:rPr>
              <a:t>ResNet18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1100</a:t>
            </a:r>
            <a:r>
              <a:rPr lang="zh-CN" altLang="en-US" sz="2000">
                <a:sym typeface="+mn-ea"/>
              </a:rPr>
              <a:t>万个参数</a:t>
            </a:r>
            <a:endParaRPr lang="zh-CN" altLang="en-US" sz="2000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21187"/>
          <a:stretch>
            <a:fillRect/>
          </a:stretch>
        </p:blipFill>
        <p:spPr>
          <a:xfrm>
            <a:off x="6677660" y="2155190"/>
            <a:ext cx="3422650" cy="127000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4581525" y="2313940"/>
            <a:ext cx="1193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ym typeface="+mn-ea"/>
              </a:rPr>
              <a:t>层深度</a:t>
            </a:r>
            <a:endParaRPr lang="zh-CN" altLang="en-US" sz="2000"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11"/>
            </p:custDataLst>
          </p:nvPr>
        </p:nvSpPr>
        <p:spPr>
          <a:xfrm>
            <a:off x="4241165" y="2110740"/>
            <a:ext cx="719455" cy="609600"/>
          </a:xfrm>
          <a:custGeom>
            <a:avLst/>
            <a:gdLst>
              <a:gd name="connisteX0" fmla="*/ 0 w 719455"/>
              <a:gd name="connsiteY0" fmla="*/ 609600 h 609600"/>
              <a:gd name="connisteX1" fmla="*/ 440055 w 719455"/>
              <a:gd name="connsiteY1" fmla="*/ 398145 h 609600"/>
              <a:gd name="connisteX2" fmla="*/ 719455 w 719455"/>
              <a:gd name="connsiteY2" fmla="*/ 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19455" h="609600">
                <a:moveTo>
                  <a:pt x="0" y="609600"/>
                </a:moveTo>
                <a:cubicBezTo>
                  <a:pt x="82550" y="575310"/>
                  <a:pt x="295910" y="520065"/>
                  <a:pt x="440055" y="398145"/>
                </a:cubicBezTo>
                <a:cubicBezTo>
                  <a:pt x="584200" y="276225"/>
                  <a:pt x="672465" y="75565"/>
                  <a:pt x="719455" y="0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12"/>
            </p:custDataLst>
          </p:nvPr>
        </p:nvSpPr>
        <p:spPr>
          <a:xfrm>
            <a:off x="4137025" y="2664460"/>
            <a:ext cx="719455" cy="609600"/>
          </a:xfrm>
          <a:custGeom>
            <a:avLst/>
            <a:gdLst>
              <a:gd name="connisteX0" fmla="*/ 0 w 719455"/>
              <a:gd name="connsiteY0" fmla="*/ 609600 h 609600"/>
              <a:gd name="connisteX1" fmla="*/ 440055 w 719455"/>
              <a:gd name="connsiteY1" fmla="*/ 398145 h 609600"/>
              <a:gd name="connisteX2" fmla="*/ 719455 w 719455"/>
              <a:gd name="connsiteY2" fmla="*/ 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19455" h="609600">
                <a:moveTo>
                  <a:pt x="0" y="609600"/>
                </a:moveTo>
                <a:cubicBezTo>
                  <a:pt x="82550" y="575310"/>
                  <a:pt x="295910" y="520065"/>
                  <a:pt x="440055" y="398145"/>
                </a:cubicBezTo>
                <a:cubicBezTo>
                  <a:pt x="584200" y="276225"/>
                  <a:pt x="672465" y="75565"/>
                  <a:pt x="719455" y="0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4137025" y="2804795"/>
            <a:ext cx="2345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  <a:sym typeface="+mn-ea"/>
              </a:rPr>
              <a:t>中间数据的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计算量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pPr algn="ctr"/>
            <a:r>
              <a:rPr lang="zh-CN" altLang="en-US" sz="200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202 GFLOPs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）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14"/>
            </p:custDataLst>
          </p:nvPr>
        </p:nvSpPr>
        <p:spPr>
          <a:xfrm>
            <a:off x="10554335" y="2321560"/>
            <a:ext cx="1193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ym typeface="+mn-ea"/>
              </a:rPr>
              <a:t>层深度</a:t>
            </a:r>
            <a:endParaRPr lang="zh-CN" altLang="en-US" sz="2000">
              <a:sym typeface="+mn-ea"/>
            </a:endParaRPr>
          </a:p>
        </p:txBody>
      </p:sp>
      <p:sp>
        <p:nvSpPr>
          <p:cNvPr id="27" name="任意多边形 26"/>
          <p:cNvSpPr/>
          <p:nvPr>
            <p:custDataLst>
              <p:tags r:id="rId15"/>
            </p:custDataLst>
          </p:nvPr>
        </p:nvSpPr>
        <p:spPr>
          <a:xfrm>
            <a:off x="10215245" y="2195195"/>
            <a:ext cx="719455" cy="609600"/>
          </a:xfrm>
          <a:custGeom>
            <a:avLst/>
            <a:gdLst>
              <a:gd name="connisteX0" fmla="*/ 0 w 719455"/>
              <a:gd name="connsiteY0" fmla="*/ 609600 h 609600"/>
              <a:gd name="connisteX1" fmla="*/ 440055 w 719455"/>
              <a:gd name="connsiteY1" fmla="*/ 398145 h 609600"/>
              <a:gd name="connisteX2" fmla="*/ 719455 w 719455"/>
              <a:gd name="connsiteY2" fmla="*/ 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19455" h="609600">
                <a:moveTo>
                  <a:pt x="0" y="609600"/>
                </a:moveTo>
                <a:cubicBezTo>
                  <a:pt x="82550" y="575310"/>
                  <a:pt x="295910" y="520065"/>
                  <a:pt x="440055" y="398145"/>
                </a:cubicBezTo>
                <a:cubicBezTo>
                  <a:pt x="584200" y="276225"/>
                  <a:pt x="672465" y="75565"/>
                  <a:pt x="719455" y="0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6"/>
            </p:custDataLst>
          </p:nvPr>
        </p:nvSpPr>
        <p:spPr>
          <a:xfrm>
            <a:off x="10168890" y="2724785"/>
            <a:ext cx="719455" cy="609600"/>
          </a:xfrm>
          <a:custGeom>
            <a:avLst/>
            <a:gdLst>
              <a:gd name="connisteX0" fmla="*/ 0 w 719455"/>
              <a:gd name="connsiteY0" fmla="*/ 609600 h 609600"/>
              <a:gd name="connisteX1" fmla="*/ 440055 w 719455"/>
              <a:gd name="connsiteY1" fmla="*/ 398145 h 609600"/>
              <a:gd name="connisteX2" fmla="*/ 719455 w 719455"/>
              <a:gd name="connsiteY2" fmla="*/ 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19455" h="609600">
                <a:moveTo>
                  <a:pt x="0" y="609600"/>
                </a:moveTo>
                <a:cubicBezTo>
                  <a:pt x="82550" y="575310"/>
                  <a:pt x="295910" y="520065"/>
                  <a:pt x="440055" y="398145"/>
                </a:cubicBezTo>
                <a:cubicBezTo>
                  <a:pt x="584200" y="276225"/>
                  <a:pt x="672465" y="75565"/>
                  <a:pt x="719455" y="0"/>
                </a:cubicBezTo>
              </a:path>
            </a:pathLst>
          </a:custGeom>
          <a:noFill/>
          <a:ln w="31750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17"/>
            </p:custDataLst>
          </p:nvPr>
        </p:nvSpPr>
        <p:spPr>
          <a:xfrm>
            <a:off x="9933305" y="2828290"/>
            <a:ext cx="2459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  <a:sym typeface="+mn-ea"/>
              </a:rPr>
              <a:t>中间数据的计算量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pPr algn="ctr"/>
            <a:r>
              <a:rPr lang="zh-CN" altLang="en-US" sz="200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2 GFLOPs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）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8"/>
          <a:srcRect l="9003" r="8047" b="35902"/>
          <a:stretch>
            <a:fillRect/>
          </a:stretch>
        </p:blipFill>
        <p:spPr>
          <a:xfrm>
            <a:off x="5867400" y="3832225"/>
            <a:ext cx="4112260" cy="13379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071100" y="4403090"/>
            <a:ext cx="19958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v.s.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GPU = 6.3x</a:t>
            </a:r>
            <a:endParaRPr lang="en-US" altLang="zh-CN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2000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v.s.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CPU = 55.8x</a:t>
            </a:r>
            <a:endParaRPr lang="en-US" altLang="zh-CN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27995" y="3996055"/>
            <a:ext cx="800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NPU: </a:t>
            </a:r>
            <a:endParaRPr lang="en-US" altLang="zh-CN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905" y="5441315"/>
            <a:ext cx="182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支持浮点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精度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40455" y="5441315"/>
            <a:ext cx="1823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支持整数精度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9"/>
          <a:srcRect l="67184" b="26904"/>
          <a:stretch>
            <a:fillRect/>
          </a:stretch>
        </p:blipFill>
        <p:spPr>
          <a:xfrm>
            <a:off x="7964805" y="5210175"/>
            <a:ext cx="1618615" cy="136144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946640" y="5435600"/>
            <a:ext cx="1482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图像质量</a:t>
            </a:r>
            <a:endParaRPr lang="zh-CN" altLang="en-US" sz="20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4" name="任意多边形 23"/>
          <p:cNvSpPr/>
          <p:nvPr>
            <p:custDataLst>
              <p:tags r:id="rId20"/>
            </p:custDataLst>
          </p:nvPr>
        </p:nvSpPr>
        <p:spPr>
          <a:xfrm>
            <a:off x="10709275" y="5435600"/>
            <a:ext cx="719455" cy="609600"/>
          </a:xfrm>
          <a:custGeom>
            <a:avLst/>
            <a:gdLst>
              <a:gd name="connisteX0" fmla="*/ 0 w 719455"/>
              <a:gd name="connsiteY0" fmla="*/ 609600 h 609600"/>
              <a:gd name="connisteX1" fmla="*/ 440055 w 719455"/>
              <a:gd name="connsiteY1" fmla="*/ 398145 h 609600"/>
              <a:gd name="connisteX2" fmla="*/ 719455 w 719455"/>
              <a:gd name="connsiteY2" fmla="*/ 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19455" h="609600">
                <a:moveTo>
                  <a:pt x="0" y="609600"/>
                </a:moveTo>
                <a:cubicBezTo>
                  <a:pt x="82550" y="575310"/>
                  <a:pt x="295910" y="520065"/>
                  <a:pt x="440055" y="398145"/>
                </a:cubicBezTo>
                <a:cubicBezTo>
                  <a:pt x="584200" y="276225"/>
                  <a:pt x="672465" y="75565"/>
                  <a:pt x="719455" y="0"/>
                </a:cubicBezTo>
              </a:path>
            </a:pathLst>
          </a:custGeom>
          <a:noFill/>
          <a:ln w="31750">
            <a:solidFill>
              <a:srgbClr val="C00000"/>
            </a:solidFill>
            <a:headEnd type="triangl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9"/>
          <a:srcRect r="66949" b="27029"/>
          <a:stretch>
            <a:fillRect/>
          </a:stretch>
        </p:blipFill>
        <p:spPr>
          <a:xfrm>
            <a:off x="6092190" y="5218430"/>
            <a:ext cx="1630045" cy="1358900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221615" y="5739130"/>
            <a:ext cx="11525885" cy="920750"/>
          </a:xfrm>
          <a:prstGeom prst="roundRect">
            <a:avLst>
              <a:gd name="adj" fmla="val 41224"/>
            </a:avLst>
          </a:prstGeom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/>
              <a:t>Opportunity1: </a:t>
            </a:r>
            <a:r>
              <a:rPr lang="zh-CN" altLang="en-US" sz="2800" b="1"/>
              <a:t>相比于</a:t>
            </a:r>
            <a:r>
              <a:rPr lang="en-US" altLang="zh-CN" sz="2800" b="1"/>
              <a:t>CPU/</a:t>
            </a:r>
            <a:r>
              <a:rPr lang="en-US" altLang="zh-CN" sz="2800" b="1"/>
              <a:t>GPU</a:t>
            </a:r>
            <a:r>
              <a:rPr lang="zh-CN" altLang="en-US" sz="2800" b="1"/>
              <a:t>，</a:t>
            </a:r>
            <a:r>
              <a:rPr lang="en-US" altLang="zh-CN" sz="2800" b="1"/>
              <a:t>SR</a:t>
            </a:r>
            <a:r>
              <a:rPr lang="zh-CN" altLang="en-US" sz="2800" b="1"/>
              <a:t>模型在</a:t>
            </a:r>
            <a:r>
              <a:rPr lang="en-US" altLang="zh-CN" sz="2800" b="1"/>
              <a:t>NPU</a:t>
            </a:r>
            <a:r>
              <a:rPr lang="zh-CN" altLang="en-US" sz="2800" b="1"/>
              <a:t>上更快，但</a:t>
            </a:r>
            <a:r>
              <a:rPr lang="zh-CN" altLang="en-US" sz="2800" b="1"/>
              <a:t>质量更低</a:t>
            </a:r>
            <a:endParaRPr lang="zh-CN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11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12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13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14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15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16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17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18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19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2.xml><?xml version="1.0" encoding="utf-8"?>
<p:tagLst xmlns:p="http://schemas.openxmlformats.org/presentationml/2006/main">
  <p:tag name="KSO_WM_DIAGRAM_VIRTUALLY_FRAME" val="{&quot;height&quot;:164.5,&quot;left&quot;:56.5,&quot;top&quot;:357.35,&quot;width&quot;:838.95}"/>
</p:tagLst>
</file>

<file path=ppt/tags/tag20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21.xml><?xml version="1.0" encoding="utf-8"?>
<p:tagLst xmlns:p="http://schemas.openxmlformats.org/presentationml/2006/main">
  <p:tag name="KSO_WM_DIAGRAM_VIRTUALLY_FRAME" val="{&quot;height&quot;:263.25,&quot;left&quot;:28,&quot;top&quot;:115.8,&quot;width&quot;:1050.2}"/>
</p:tagLst>
</file>

<file path=ppt/tags/tag22.xml><?xml version="1.0" encoding="utf-8"?>
<p:tagLst xmlns:p="http://schemas.openxmlformats.org/presentationml/2006/main">
  <p:tag name="KSO_WM_DIAGRAM_VIRTUALLY_FRAME" val="{&quot;height&quot;:263.25,&quot;left&quot;:28,&quot;top&quot;:115.8,&quot;width&quot;:947.1}"/>
</p:tagLst>
</file>

<file path=ppt/tags/tag23.xml><?xml version="1.0" encoding="utf-8"?>
<p:tagLst xmlns:p="http://schemas.openxmlformats.org/presentationml/2006/main">
  <p:tag name="KSO_WM_DIAGRAM_VIRTUALLY_FRAME" val="{&quot;height&quot;:263.25,&quot;left&quot;:28,&quot;top&quot;:115.8,&quot;width&quot;:947.1}"/>
</p:tagLst>
</file>

<file path=ppt/tags/tag24.xml><?xml version="1.0" encoding="utf-8"?>
<p:tagLst xmlns:p="http://schemas.openxmlformats.org/presentationml/2006/main">
  <p:tag name="KSO_WM_DIAGRAM_VIRTUALLY_FRAME" val="{&quot;height&quot;:263.25,&quot;left&quot;:28,&quot;top&quot;:115.8,&quot;width&quot;:947.1}"/>
</p:tagLst>
</file>

<file path=ppt/tags/tag25.xml><?xml version="1.0" encoding="utf-8"?>
<p:tagLst xmlns:p="http://schemas.openxmlformats.org/presentationml/2006/main">
  <p:tag name="KSO_WM_DIAGRAM_VIRTUALLY_FRAME" val="{&quot;height&quot;:263.25,&quot;left&quot;:28,&quot;top&quot;:115.8,&quot;width&quot;:947.1}"/>
</p:tagLst>
</file>

<file path=ppt/tags/tag26.xml><?xml version="1.0" encoding="utf-8"?>
<p:tagLst xmlns:p="http://schemas.openxmlformats.org/presentationml/2006/main">
  <p:tag name="KSO_WM_DIAGRAM_VIRTUALLY_FRAME" val="{&quot;height&quot;:263.25,&quot;left&quot;:28,&quot;top&quot;:115.8,&quot;width&quot;:947.1}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164.5,&quot;left&quot;:56.5,&quot;top&quot;:357.35,&quot;width&quot;:838.95}"/>
</p:tagLst>
</file>

<file path=ppt/tags/tag30.xml><?xml version="1.0" encoding="utf-8"?>
<p:tagLst xmlns:p="http://schemas.openxmlformats.org/presentationml/2006/main">
  <p:tag name="COMMONDATA" val="eyJoZGlkIjoiZDUwMmFlMjlkYzUyNmQzZjA3MTdkMjY2MDc3NjVjZDQifQ=="/>
</p:tagLst>
</file>

<file path=ppt/tags/tag4.xml><?xml version="1.0" encoding="utf-8"?>
<p:tagLst xmlns:p="http://schemas.openxmlformats.org/presentationml/2006/main">
  <p:tag name="KSO_WM_DIAGRAM_VIRTUALLY_FRAME" val="{&quot;height&quot;:164.5,&quot;left&quot;:56.5,&quot;top&quot;:357.35,&quot;width&quot;:838.95}"/>
</p:tagLst>
</file>

<file path=ppt/tags/tag5.xml><?xml version="1.0" encoding="utf-8"?>
<p:tagLst xmlns:p="http://schemas.openxmlformats.org/presentationml/2006/main">
  <p:tag name="KSO_WM_DIAGRAM_VIRTUALLY_FRAME" val="{&quot;height&quot;:164.5,&quot;left&quot;:56.5,&quot;top&quot;:357.35,&quot;width&quot;:838.95}"/>
</p:tagLst>
</file>

<file path=ppt/tags/tag6.xml><?xml version="1.0" encoding="utf-8"?>
<p:tagLst xmlns:p="http://schemas.openxmlformats.org/presentationml/2006/main">
  <p:tag name="KSO_WM_DIAGRAM_VIRTUALLY_FRAME" val="{&quot;height&quot;:164.5,&quot;left&quot;:56.5,&quot;top&quot;:357.35,&quot;width&quot;:838.95}"/>
</p:tagLst>
</file>

<file path=ppt/tags/tag7.xml><?xml version="1.0" encoding="utf-8"?>
<p:tagLst xmlns:p="http://schemas.openxmlformats.org/presentationml/2006/main">
  <p:tag name="KSO_WM_DIAGRAM_VIRTUALLY_FRAME" val="{&quot;height&quot;:164.5,&quot;left&quot;:56.5,&quot;top&quot;:357.35,&quot;width&quot;:838.95}"/>
</p:tagLst>
</file>

<file path=ppt/tags/tag8.xml><?xml version="1.0" encoding="utf-8"?>
<p:tagLst xmlns:p="http://schemas.openxmlformats.org/presentationml/2006/main">
  <p:tag name="KSO_WM_DIAGRAM_VIRTUALLY_FRAME" val="{&quot;height&quot;:164.5,&quot;left&quot;:56.5,&quot;top&quot;:357.35,&quot;width&quot;:838.95}"/>
</p:tagLst>
</file>

<file path=ppt/tags/tag9.xml><?xml version="1.0" encoding="utf-8"?>
<p:tagLst xmlns:p="http://schemas.openxmlformats.org/presentationml/2006/main">
  <p:tag name="KSO_WM_DIAGRAM_VIRTUALLY_FRAME" val="{&quot;height&quot;:164.5,&quot;left&quot;:56.5,&quot;top&quot;:357.35,&quot;width&quot;:838.9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8388</Words>
  <Application>WPS 演示</Application>
  <PresentationFormat>宽屏</PresentationFormat>
  <Paragraphs>660</Paragraphs>
  <Slides>38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Alibaba PuHuiTi</vt:lpstr>
      <vt:lpstr>Times New Roman</vt:lpstr>
      <vt:lpstr>Calibri</vt:lpstr>
      <vt:lpstr>Calibri Light</vt:lpstr>
      <vt:lpstr>等线 Light</vt:lpstr>
      <vt:lpstr>Arial Unicode MS</vt:lpstr>
      <vt:lpstr>等线</vt:lpstr>
      <vt:lpstr>Cambria Math</vt:lpstr>
      <vt:lpstr>MS Mincho</vt:lpstr>
      <vt:lpstr>Wingdings</vt:lpstr>
      <vt:lpstr>楷体</vt:lpstr>
      <vt:lpstr>Arial</vt:lpstr>
      <vt:lpstr>Segoe Print</vt:lpstr>
      <vt:lpstr>Office Theme</vt:lpstr>
      <vt:lpstr>Perceptual-Centric Image Super-Resolution using Heterogeneous Processors on Mobile Devices</vt:lpstr>
      <vt:lpstr>PowerPoint 演示文稿</vt:lpstr>
      <vt:lpstr>Outline</vt:lpstr>
      <vt:lpstr>Outline</vt:lpstr>
      <vt:lpstr>Background</vt:lpstr>
      <vt:lpstr>Background</vt:lpstr>
      <vt:lpstr>Related Work</vt:lpstr>
      <vt:lpstr>Outline</vt:lpstr>
      <vt:lpstr>Motivation</vt:lpstr>
      <vt:lpstr>Motivation</vt:lpstr>
      <vt:lpstr>Motivation</vt:lpstr>
      <vt:lpstr>Outline</vt:lpstr>
      <vt:lpstr>Design objectives</vt:lpstr>
      <vt:lpstr>System overview</vt:lpstr>
      <vt:lpstr>System overview</vt:lpstr>
      <vt:lpstr>Challenge1</vt:lpstr>
      <vt:lpstr>Design1—SR Timing Profiler</vt:lpstr>
      <vt:lpstr>Design1—SR Timing Profiler</vt:lpstr>
      <vt:lpstr>System overview</vt:lpstr>
      <vt:lpstr>Challenge2</vt:lpstr>
      <vt:lpstr>Design2—Model Split Learner</vt:lpstr>
      <vt:lpstr>Design2—Model Split Learner</vt:lpstr>
      <vt:lpstr>Design2—Model Split Learner</vt:lpstr>
      <vt:lpstr>Design2—Model Split Learner</vt:lpstr>
      <vt:lpstr>System overview</vt:lpstr>
      <vt:lpstr>Challenge3</vt:lpstr>
      <vt:lpstr>Design3——Data Format Converter</vt:lpstr>
      <vt:lpstr>Design3——Data Format Converter</vt:lpstr>
      <vt:lpstr>Outline</vt:lpstr>
      <vt:lpstr>Implementation</vt:lpstr>
      <vt:lpstr>Evaluation—Image Quality and Computing Latency</vt:lpstr>
      <vt:lpstr>Evaluation—Image Quality and Computing Latency</vt:lpstr>
      <vt:lpstr>Evaluation—Performance with Different Tobj</vt:lpstr>
      <vt:lpstr>Outline</vt:lpstr>
      <vt:lpstr>Conclusion</vt:lpstr>
      <vt:lpstr>Conclusion</vt:lpstr>
      <vt:lpstr>Conclusion</vt:lpstr>
      <vt:lpstr> 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City-Wide Crowdsourcing Delivery System with Reinforcement Learning</dc:title>
  <dc:creator>Ding Yi</dc:creator>
  <cp:lastModifiedBy>LTN</cp:lastModifiedBy>
  <cp:revision>799</cp:revision>
  <cp:lastPrinted>2022-09-27T11:35:00Z</cp:lastPrinted>
  <dcterms:created xsi:type="dcterms:W3CDTF">2021-08-15T07:01:00Z</dcterms:created>
  <dcterms:modified xsi:type="dcterms:W3CDTF">2024-12-27T14:06:27Z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114F021D38084B5DA89CCB20001A4748_12</vt:lpwstr>
  </property>
  <property fmtid="{D5CDD505-2E9C-101B-9397-08002B2CF9AE}" pid="3" name="KSOProductBuildVer">
    <vt:lpwstr>2052-12.1.0.19302</vt:lpwstr>
  </property>
</Properties>
</file>